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  <p:sldMasterId id="2147483660" r:id="rId6"/>
  </p:sldMasterIdLst>
  <p:notesMasterIdLst>
    <p:notesMasterId r:id="rId11"/>
  </p:notesMasterIdLst>
  <p:handoutMasterIdLst>
    <p:handoutMasterId r:id="rId12"/>
  </p:handoutMasterIdLst>
  <p:sldIdLst>
    <p:sldId id="259" r:id="rId7"/>
    <p:sldId id="918" r:id="rId8"/>
    <p:sldId id="921" r:id="rId9"/>
    <p:sldId id="919" r:id="rId10"/>
  </p:sldIdLst>
  <p:sldSz cx="9144000" cy="5143500" type="screen16x9"/>
  <p:notesSz cx="6858000" cy="9144000"/>
  <p:custDataLst>
    <p:tags r:id="rId1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044100-A466-B74D-EBD8-BB9431C1EFC2}" name="Vaillancourt, Jérémi J [NC]" initials="JV" userId="S::jeremi.vaillancourt@hrsdc-rhdcc.gc.ca::4f2fa7ae-e8bb-4a50-9723-a2123309603d" providerId="AD"/>
  <p188:author id="{570BD10C-9A1E-A0C2-EA50-D1A329452A82}" name="Rowsell, Trevor TK [NC]" initials="RTT[" userId="S::trevor.rowsell@servicecanada.gc.ca::a30308a0-cee5-4e57-86b2-4f5515820557" providerId="AD"/>
  <p188:author id="{5269B427-6279-36FF-FAD3-72DAA5076BA6}" name="Slakmon, Cybele C [NC]" initials="S[" userId="S::cybele.slakmon@servicecanada.gc.ca::23287661-0637-4642-9860-06a9724f7d69" providerId="AD"/>
  <p188:author id="{593D0D37-30D8-3F97-3657-641676C337B2}" name="Nicholl, Adam AN [NC]" initials="AN" userId="S::adam.nicholl@hrsdc-rhdcc.gc.ca::8e952e6b-f66a-485d-a37f-c3a69c9c117e" providerId="AD"/>
  <p188:author id="{72AFE65B-B8BE-691E-A07B-67134B0630A0}" name="Therrien, Pierre PT [NC]" initials="PT" userId="S::pierre.therrien@hrsdc-rhdcc.gc.ca::c008082e-85ad-4da1-bdec-22b55dd3491e" providerId="AD"/>
  <p188:author id="{762DE969-0235-3B0F-7AF4-DC332BE9DAE7}" name="Hossain, Qavi QS [NC]" initials="H[" userId="S::qavi.hossain@hrsdc-rhdcc.gc.ca::722fbb4c-73a1-41a9-b118-f23002d60860" providerId="AD"/>
  <p188:author id="{3C6C676A-3386-33EF-E6CB-C81AB6FF7645}" name="Yaqoob, Mahrukh M [NC]" initials="Y[" userId="S::mahrukh.yaqoob@hrsdc-rhdcc.gc.ca::cd991c3a-f201-4b93-9fe4-bbdbcce54631" providerId="AD"/>
  <p188:author id="{C2045D7F-FC65-3B4E-9FD8-FAB68E767EA7}" name="Sampasivam, Sinthujaa S [NC]" initials="S[" userId="S::sinthujaa.sampasivam@hrsdc-rhdcc.gc.ca::59908996-a7c5-4041-87c0-bbc329f95901" providerId="AD"/>
  <p188:author id="{47E73D80-902D-07DF-6CBC-6F7DA6E39860}" name="MacDonald, Jodie JK [NC]" initials="" userId="S::jodie.macdonald@hrsdc-rhdcc.gc.ca::e5b7980e-fa03-49a7-ace9-7e4b832ec26c" providerId="AD"/>
  <p188:author id="{81DE5D81-08F0-54FC-9942-E3236F639B2E}" name="Demers, Catherine C [NC]" initials="CD" userId="S::catherine.demers@hrsdc-rhdcc.gc.ca::4e419fb5-79e3-4523-a16f-050a64019365" providerId="AD"/>
  <p188:author id="{ABDD6E88-E44A-C9DE-7750-54335C0FD8D5}" name="ESDC Comment" initials="ESDC" userId="ESDC Comment" providerId="None"/>
  <p188:author id="{57EC558C-C431-97CA-BDE9-04FC4B6F531F}" name="Shiller, Aviva AC [NC]" initials="AS" userId="S::aviva.shiller@hrsdc-rhdcc.gc.ca::a1fbfadd-bd13-46c1-a743-66441f053661" providerId="AD"/>
  <p188:author id="{89C61C9A-D741-EF68-6DB8-FBC20A6B7AD9}" name="Alamgir-Arif, Rizwana RAA [NC]" initials="A[" userId="S::rizwana.alamgirarif@hrsdc-rhdcc.gc.ca::28bf432c-551f-4d49-8c9d-cb50f689282c" providerId="AD"/>
  <p188:author id="{A1DF359A-D61D-BBB8-7B43-1162A322F9D2}" name="Coe, Christopher CA [NC]" initials="CC" userId="S::christopher.coe@hrsdc-rhdcc.gc.ca::b431d65e-7af2-439a-a4ad-fbbf1ff3ab22" providerId="AD"/>
  <p188:author id="{C1CF8AC2-0454-8120-1E4B-60B64CE0827F}" name="James, Colin S [NC]" initials="CJ" userId="S::colin.s.james@hrsdc-rhdcc.gc.ca::5f163516-b998-455c-a9db-d1f4e6aaad6e" providerId="AD"/>
  <p188:author id="{BD2934DF-5D87-C26D-6268-4E4D9F395293}" name="David Leszczynski (SHP, SSPB)" initials="DL" userId="David Leszczynski (SHP, SSPB)" providerId="None"/>
  <p188:author id="{5FB7F9F0-EA04-10B5-471F-08F0CC42EF67}" name="Charbonneau, Doré DAC [NC]" initials="DC" userId="S::dore.charbonneau@hrsdc-rhdcc.gc.ca::b89ac24f-9126-4ac1-b522-925466f97dc9" providerId="AD"/>
  <p188:author id="{F63C8EF1-D760-D541-0A36-ADB98B4D9FEC}" name="Nandy, Anamika AM [NC]" initials="AN" userId="S::mona.nandy@hrsdc-rhdcc.gc.ca::8346bcda-22ab-436c-9384-24906bdd241b" providerId="AD"/>
  <p188:author id="{2488BAF6-9085-3DDB-DA4C-48D7BBF504EA}" name="Maragh, Michelle M [NC]" initials="MMM[" userId="S::michelle.maragh@servicecanada.gc.ca::2798233c-d1c1-4672-a7d6-dc42e52a85f1" providerId="AD"/>
  <p188:author id="{4ACBCCFD-C53C-9495-C984-29CC4885020A}" name="Stroud, Crystal CS [NC]" initials="CS" userId="S::crystal.stroud@hrsdc-rhdcc.gc.ca::8f4b19e4-028a-4804-b384-0f526d64277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Power, Evelyne EP [NC]" initials="PEE[" lastIdx="8" clrIdx="6">
    <p:extLst>
      <p:ext uri="{19B8F6BF-5375-455C-9EA6-DF929625EA0E}">
        <p15:presenceInfo xmlns:p15="http://schemas.microsoft.com/office/powerpoint/2012/main" userId="S-1-5-21-2836628367-1582996139-4062659285-47339" providerId="AD"/>
      </p:ext>
    </p:extLst>
  </p:cmAuthor>
  <p:cmAuthor id="1" name="McGrath, Janet J [NC]" initials="MJJ[" lastIdx="20" clrIdx="0">
    <p:extLst>
      <p:ext uri="{19B8F6BF-5375-455C-9EA6-DF929625EA0E}">
        <p15:presenceInfo xmlns:p15="http://schemas.microsoft.com/office/powerpoint/2012/main" userId="S-1-5-21-2836628367-1582996139-4062659285-227230" providerId="AD"/>
      </p:ext>
    </p:extLst>
  </p:cmAuthor>
  <p:cmAuthor id="2" name="Andrea Seminaro" initials="AS" lastIdx="2" clrIdx="1">
    <p:extLst>
      <p:ext uri="{19B8F6BF-5375-455C-9EA6-DF929625EA0E}">
        <p15:presenceInfo xmlns:p15="http://schemas.microsoft.com/office/powerpoint/2012/main" userId="S-1-5-21-2836628367-1582996139-4062659285-239989" providerId="AD"/>
      </p:ext>
    </p:extLst>
  </p:cmAuthor>
  <p:cmAuthor id="3" name="Hyatt, Nancy NJ [NC]" initials="HNN[" lastIdx="13" clrIdx="2">
    <p:extLst>
      <p:ext uri="{19B8F6BF-5375-455C-9EA6-DF929625EA0E}">
        <p15:presenceInfo xmlns:p15="http://schemas.microsoft.com/office/powerpoint/2012/main" userId="S-1-5-21-2836628367-1582996139-4062659285-283146" providerId="AD"/>
      </p:ext>
    </p:extLst>
  </p:cmAuthor>
  <p:cmAuthor id="4" name="Krauss, Shauna SM [W-T]" initials="KSS[" lastIdx="10" clrIdx="3">
    <p:extLst>
      <p:ext uri="{19B8F6BF-5375-455C-9EA6-DF929625EA0E}">
        <p15:presenceInfo xmlns:p15="http://schemas.microsoft.com/office/powerpoint/2012/main" userId="S-1-5-21-2836628367-1582996139-4062659285-36024" providerId="AD"/>
      </p:ext>
    </p:extLst>
  </p:cmAuthor>
  <p:cmAuthor id="5" name="Belhumeur, Emilie [QC]" initials="BE" lastIdx="22" clrIdx="4">
    <p:extLst>
      <p:ext uri="{19B8F6BF-5375-455C-9EA6-DF929625EA0E}">
        <p15:presenceInfo xmlns:p15="http://schemas.microsoft.com/office/powerpoint/2012/main" userId="Belhumeur, Emilie [QC]" providerId="None"/>
      </p:ext>
    </p:extLst>
  </p:cmAuthor>
  <p:cmAuthor id="6" name="Thompson, Bobbi Jo BJA [NC]" initials="TBJB[" lastIdx="19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66"/>
    <a:srgbClr val="FF9999"/>
    <a:srgbClr val="DED7EE"/>
    <a:srgbClr val="EFF6E1"/>
    <a:srgbClr val="FFFFFF"/>
    <a:srgbClr val="F6CB2E"/>
    <a:srgbClr val="FF9900"/>
    <a:srgbClr val="D2D8EA"/>
    <a:srgbClr val="A3AFD5"/>
    <a:srgbClr val="D9AF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8/10/relationships/authors" Target="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59A1C-1417-A24C-ADEC-6B2D02308F02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4BE15-6F5D-2548-A07F-A95BB75F8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360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10D5C-3B3A-214D-8AA9-7907A42D725C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D8B1A-5049-5C4B-AFE6-32830630CA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877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698500"/>
            <a:ext cx="6203950" cy="34909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515AD5-FA89-42EF-AC7D-0CF80DC4F20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9082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D8B1A-5049-5C4B-AFE6-32830630CA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14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36296" y="1597823"/>
            <a:ext cx="5120257" cy="1102519"/>
          </a:xfrm>
        </p:spPr>
        <p:txBody>
          <a:bodyPr>
            <a:noAutofit/>
          </a:bodyPr>
          <a:lstStyle>
            <a:lvl1pPr algn="l">
              <a:defRPr sz="3600" b="1" i="0">
                <a:latin typeface="Arial"/>
                <a:cs typeface="Verdan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36298" y="2914650"/>
            <a:ext cx="5120257" cy="131445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  <a:latin typeface="Arial"/>
                <a:cs typeface="Verdana"/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6610B-440B-41ED-983B-FEC0BA8CD293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92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86C0F-8825-491E-B7F9-EDE208BE0CDD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0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D56B-79FB-495E-AA1B-39F8BDEDD63D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853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B507C4-2832-4634-B755-724411186C86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1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60A18-A8E1-46D2-B52F-D7AF8244E189}" type="datetime1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34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44A94-DF1A-4228-BE70-35CFEA839C27}" type="datetime1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228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15869A-43C7-41ED-93CC-FF9DF3BA50D6}" type="datetime1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280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04792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65C67-18AB-4AFC-8640-4C543C7C92A2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0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7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C3348-2899-4ECE-8AF5-0DC8BCF1B531}" type="datetime1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747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78C09-2A99-4B78-8A7C-3D7F22B3FB5D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0ADC0-526F-4276-8EEF-A59362811747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160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188A-E2E5-4C24-B578-F38EFB0C7F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E91D54-CF77-1BBD-3D80-4097E2DA3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10052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77DF-3DD9-4739-94F8-0F2439D7D168}" type="datetime1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</a:defRPr>
            </a:lvl1pPr>
          </a:lstStyle>
          <a:p>
            <a:fld id="{2E86C063-E22E-2E4C-A523-54089486E3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904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457178" rtl="0" eaLnBrk="1" latinLnBrk="0" hangingPunct="1">
        <a:spcBef>
          <a:spcPct val="0"/>
        </a:spcBef>
        <a:buNone/>
        <a:defRPr sz="3600" b="1" i="0" kern="1200">
          <a:solidFill>
            <a:schemeClr val="tx1"/>
          </a:solidFill>
          <a:latin typeface="Arial"/>
          <a:ea typeface="+mj-ea"/>
          <a:cs typeface="Verdana"/>
        </a:defRPr>
      </a:lvl1pPr>
    </p:titleStyle>
    <p:bodyStyle>
      <a:lvl1pPr marL="342882" indent="-342882" algn="l" defTabSz="45717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Verdana"/>
        </a:defRPr>
      </a:lvl1pPr>
      <a:lvl2pPr marL="742913" indent="-285737" algn="l" defTabSz="45717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Verdana"/>
        </a:defRPr>
      </a:lvl2pPr>
      <a:lvl3pPr marL="1142942" indent="-228589" algn="l" defTabSz="45717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Verdana"/>
        </a:defRPr>
      </a:lvl3pPr>
      <a:lvl4pPr marL="1600120" indent="-228589" algn="l" defTabSz="45717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Verdana"/>
        </a:defRPr>
      </a:lvl4pPr>
      <a:lvl5pPr marL="2057298" indent="-228589" algn="l" defTabSz="45717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Verdana"/>
        </a:defRPr>
      </a:lvl5pPr>
      <a:lvl6pPr marL="2514474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45717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4571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7920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685766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2" indent="-171442" algn="l" defTabSz="685766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2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08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91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2973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7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4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8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2" algn="l" defTabSz="685766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obbank.gc.ca/home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272301" y="283293"/>
            <a:ext cx="8100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sz="120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AFB8122-253B-9763-6210-5AE4B9E02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1021" y="1915934"/>
            <a:ext cx="4986162" cy="1311632"/>
          </a:xfrm>
        </p:spPr>
        <p:txBody>
          <a:bodyPr/>
          <a:lstStyle/>
          <a:p>
            <a:r>
              <a:rPr lang="en-CA" sz="2800"/>
              <a:t>Rapid Response Supports for Workers and Employers -  Overview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2AEC3-0C57-5607-F8BE-3F7DEE6ADAE0}"/>
              </a:ext>
            </a:extLst>
          </p:cNvPr>
          <p:cNvSpPr txBox="1"/>
          <p:nvPr/>
        </p:nvSpPr>
        <p:spPr>
          <a:xfrm>
            <a:off x="3731021" y="3644909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/>
              <a:t>September</a:t>
            </a:r>
            <a:r>
              <a:rPr lang="en-US" sz="2000">
                <a:solidFill>
                  <a:schemeClr val="tx1"/>
                </a:solidFill>
              </a:rPr>
              <a:t> 2026</a:t>
            </a:r>
          </a:p>
          <a:p>
            <a:r>
              <a:rPr lang="en-CA" sz="20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4328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55ACC-F8F1-820D-17D7-5017FC1D2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400"/>
              <a:t>Rapid Response Supports for Workers and Employers  </a:t>
            </a:r>
            <a:r>
              <a:rPr lang="en-CA" sz="1800" i="1"/>
              <a:t>Support for Workers</a:t>
            </a:r>
            <a:endParaRPr lang="en-CA" sz="1800" i="1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8B5AED-DA95-0785-3746-099866DE7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indent="-342900">
              <a:buAutoNum type="arabicPeriod"/>
            </a:pPr>
            <a:r>
              <a:rPr lang="en-CA" sz="2100"/>
              <a:t>Extending the measure waiving the 1-week waiting period (to October 2027)</a:t>
            </a:r>
          </a:p>
          <a:p>
            <a:pPr marL="742315" lvl="1" indent="-285115"/>
            <a:r>
              <a:rPr lang="en-CA" sz="1400" i="1"/>
              <a:t>Workers can continue to receive benefits from their first week of unemployment, reducing the immediate financial shock of job loss</a:t>
            </a:r>
          </a:p>
          <a:p>
            <a:pPr marL="457176" lvl="1" indent="0">
              <a:buNone/>
            </a:pPr>
            <a:endParaRPr lang="en-CA" sz="1400"/>
          </a:p>
          <a:p>
            <a:pPr marL="342900" marR="0" lvl="0" indent="-34290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en-CA" sz="2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Extending the measure on monies paid on separation (</a:t>
            </a:r>
            <a:r>
              <a:rPr kumimoji="0" lang="en-CA" sz="210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to October 2027</a:t>
            </a:r>
            <a:r>
              <a:rPr kumimoji="0" lang="en-CA" sz="2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)</a:t>
            </a:r>
          </a:p>
          <a:p>
            <a:pPr marL="742315" lvl="1" indent="-285115">
              <a:defRPr/>
            </a:pPr>
            <a:r>
              <a:rPr lang="en-CA" sz="1400" i="1"/>
              <a:t>Workers can access EI benefits immediately following job loss, even if they receive separation payments (</a:t>
            </a:r>
            <a:r>
              <a:rPr lang="en-CA" sz="1400" i="1">
                <a:solidFill>
                  <a:srgbClr val="000000"/>
                </a:solidFill>
              </a:rPr>
              <a:t>e.g. severance monies) </a:t>
            </a:r>
            <a:endParaRPr lang="en-CA" sz="1400" i="1"/>
          </a:p>
          <a:p>
            <a:pPr marL="457176" lvl="1" indent="0">
              <a:buNone/>
              <a:defRPr/>
            </a:pPr>
            <a:endParaRPr lang="en-CA" sz="1400"/>
          </a:p>
          <a:p>
            <a:pPr marL="342900" marR="0" lvl="0" indent="-34290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kumimoji="0" lang="en-CA" sz="2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Extending the additional extra 20 weeks for long-tenured workers (to June 2027)</a:t>
            </a:r>
          </a:p>
          <a:p>
            <a:pPr marL="742315" lvl="1" indent="-285115">
              <a:defRPr/>
            </a:pPr>
            <a:r>
              <a:rPr lang="en-CA" sz="1400" i="1"/>
              <a:t>Workers can continue to receive up to 20 additional weeks of EI regular benefits if they need more time to find new employment or transition to a new career </a:t>
            </a:r>
          </a:p>
          <a:p>
            <a:pPr marL="457176" marR="0" lvl="1" indent="0" fontAlgn="auto">
              <a:lnSpc>
                <a:spcPct val="100000"/>
              </a:lnSpc>
              <a:spcAft>
                <a:spcPts val="0"/>
              </a:spcAft>
              <a:buClrTx/>
              <a:buSzTx/>
              <a:buNone/>
              <a:tabLst/>
              <a:defRPr/>
            </a:pPr>
            <a:endParaRPr lang="en-CA" sz="1400"/>
          </a:p>
          <a:p>
            <a:pPr marL="342900" marR="0" lvl="0" indent="-34290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lang="en-CA" sz="2100" b="1">
                <a:solidFill>
                  <a:srgbClr val="000000"/>
                </a:solidFill>
              </a:rPr>
              <a:t>New</a:t>
            </a:r>
            <a:r>
              <a:rPr kumimoji="0" lang="en-CA" sz="21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 temporary measure on reasons for separation (to October 2027)</a:t>
            </a:r>
          </a:p>
          <a:p>
            <a:pPr marL="742315" marR="0" lvl="1" indent="-285115" fontAlgn="auto">
              <a:spcAft>
                <a:spcPts val="0"/>
              </a:spcAft>
              <a:buClrTx/>
              <a:buSzTx/>
              <a:tabLst/>
              <a:defRPr/>
            </a:pPr>
            <a:r>
              <a:rPr lang="en-CA" sz="1400" i="1"/>
              <a:t>Workers who recently changed jobs would no longer be penalized when accessing EI provided their most recent job loss was through no fault of their own</a:t>
            </a:r>
          </a:p>
          <a:p>
            <a:pPr marL="742315" lvl="1" indent="-285115">
              <a:defRPr/>
            </a:pPr>
            <a:r>
              <a:rPr lang="en-CA" sz="1400" i="1"/>
              <a:t>More workers would qualify for EI and many would receive more weeks of benefits or a higher weekly benefit rate</a:t>
            </a:r>
          </a:p>
          <a:p>
            <a:pPr marL="342900" marR="0" lvl="0" indent="-34290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  <a:p>
            <a:endParaRPr lang="en-CA" sz="1400"/>
          </a:p>
          <a:p>
            <a:endParaRPr lang="en-CA" sz="1400"/>
          </a:p>
          <a:p>
            <a:pPr marL="0" indent="0">
              <a:buNone/>
            </a:pPr>
            <a:endParaRPr lang="en-CA" sz="1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C7DDE-9A9B-41F6-4D3C-49D3F84A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72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01EE2-CC24-F700-1FC2-4BBF2AC8B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45FB7-4C50-834D-2C93-0DB5941B4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400"/>
              <a:t>Rapid Response Supports for Workers and Employers </a:t>
            </a:r>
            <a:r>
              <a:rPr lang="en-CA" sz="1800" i="1"/>
              <a:t>Support for Workers </a:t>
            </a:r>
            <a:endParaRPr lang="en-CA" sz="1800" i="1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FB43B-F500-2C4F-2566-A128D6188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  <a:defRPr/>
            </a:pPr>
            <a:r>
              <a:rPr lang="en-CA" sz="1800">
                <a:solidFill>
                  <a:srgbClr val="000000"/>
                </a:solidFill>
              </a:rPr>
              <a:t>5. Enhancements to Job Bank</a:t>
            </a:r>
            <a:endParaRPr lang="en-US"/>
          </a:p>
          <a:p>
            <a:pPr marL="742315" lvl="1" indent="-285115">
              <a:buFont typeface="Arial"/>
              <a:buChar char="•"/>
              <a:defRPr/>
            </a:pPr>
            <a:r>
              <a:rPr lang="en-CA" sz="1400">
                <a:solidFill>
                  <a:srgbClr val="000000"/>
                </a:solidFill>
                <a:highlight>
                  <a:srgbClr val="FFFFFF"/>
                </a:highlight>
                <a:cs typeface="Arial"/>
              </a:rPr>
              <a:t>To support job matching, Job Bank will increase the pool of available jobs by highlighting job opportunities to Canadians that are being created through investments in major projects, on </a:t>
            </a:r>
            <a:r>
              <a:rPr lang="en-CA" sz="1400" i="1">
                <a:solidFill>
                  <a:srgbClr val="000000"/>
                </a:solidFill>
                <a:highlight>
                  <a:srgbClr val="FFFFFF"/>
                </a:highlight>
                <a:cs typeface="Arial"/>
                <a:hlinkClick r:id="rId2"/>
              </a:rPr>
              <a:t>JobBank.gc.ca</a:t>
            </a:r>
            <a:r>
              <a:rPr lang="en-CA" sz="1400" i="1">
                <a:solidFill>
                  <a:srgbClr val="000000"/>
                </a:solidFill>
                <a:highlight>
                  <a:srgbClr val="FFFFFF"/>
                </a:highlight>
                <a:cs typeface="Arial"/>
              </a:rPr>
              <a:t>.</a:t>
            </a:r>
          </a:p>
          <a:p>
            <a:pPr marL="0" indent="0">
              <a:buNone/>
              <a:defRPr/>
            </a:pP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E910B1-F990-7924-81B0-75C14D2D1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68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6DF46-25B2-1547-24F2-8E0B4ADF7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91112-1628-06E4-EBF8-238F85E56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400"/>
              <a:t>Rapid Response Supports for Workers and Employers  </a:t>
            </a:r>
            <a:r>
              <a:rPr lang="en-CA" sz="1800" i="1"/>
              <a:t>Support for Employers</a:t>
            </a:r>
            <a:endParaRPr lang="en-CA" sz="1800" i="1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07DB0-444F-BB42-A20E-6A37E5DF7B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en-CA" sz="1800" i="1">
                <a:solidFill>
                  <a:srgbClr val="000000"/>
                </a:solidFill>
              </a:rPr>
              <a:t>Goal is to encourage greater uptake by expanding eligibility, increasing flexibility, and providing additional support for training and workforce transitions</a:t>
            </a:r>
            <a:endParaRPr lang="en-CA" sz="1800" i="1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  <a:defRPr/>
            </a:pPr>
            <a:endParaRPr lang="en-CA" sz="1800" i="1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  <a:defRPr/>
            </a:pPr>
            <a:r>
              <a:rPr lang="en-CA" sz="1800" b="1">
                <a:solidFill>
                  <a:srgbClr val="000000"/>
                </a:solidFill>
                <a:cs typeface="Arial"/>
              </a:rPr>
              <a:t>New</a:t>
            </a:r>
            <a:r>
              <a:rPr lang="en-CA" sz="1800">
                <a:solidFill>
                  <a:srgbClr val="000000"/>
                </a:solidFill>
                <a:cs typeface="Arial"/>
              </a:rPr>
              <a:t> Workforce Retention and Retraining Program will be established, combining the existing EI Work-Sharing program and Worker Retention Grant. This program:</a:t>
            </a:r>
            <a:endParaRPr lang="en-US" sz="1800">
              <a:solidFill>
                <a:srgbClr val="000000"/>
              </a:solidFill>
              <a:cs typeface="Arial"/>
            </a:endParaRPr>
          </a:p>
          <a:p>
            <a:pPr marL="0" indent="0">
              <a:buNone/>
              <a:defRPr/>
            </a:pPr>
            <a:endParaRPr lang="en-CA" sz="1800" i="1">
              <a:solidFill>
                <a:srgbClr val="000000"/>
              </a:solidFill>
            </a:endParaRPr>
          </a:p>
          <a:p>
            <a:pPr marL="342900" marR="0" lvl="0" indent="-342900" algn="l" defTabSz="4571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AutoNum type="arabicPeriod"/>
              <a:tabLst/>
              <a:defRPr/>
            </a:pPr>
            <a:r>
              <a:rPr lang="en-CA" sz="1800">
                <a:solidFill>
                  <a:srgbClr val="000000"/>
                </a:solidFill>
              </a:rPr>
              <a:t>Extends and expands Work-Sharing flexibilities for an additional year (to March 31, 2028)</a:t>
            </a:r>
          </a:p>
          <a:p>
            <a:pPr marL="742315" lvl="1" indent="-342900">
              <a:defRPr/>
            </a:pPr>
            <a:r>
              <a:rPr lang="en-CA" sz="1600" i="1"/>
              <a:t>Agreements can extend to a maximum duration of 152 weeks.</a:t>
            </a:r>
          </a:p>
          <a:p>
            <a:pPr marL="400031" lvl="1" indent="0">
              <a:buNone/>
              <a:defRPr/>
            </a:pPr>
            <a:endParaRPr kumimoji="0" lang="en-CA" sz="140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  <a:p>
            <a:pPr marL="342900" lvl="0" indent="-342900">
              <a:buFont typeface="Arial"/>
              <a:buAutoNum type="arabicPeriod"/>
              <a:defRPr/>
            </a:pPr>
            <a:r>
              <a:rPr kumimoji="0" lang="en-CA" sz="18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</a:rPr>
              <a:t>Extends Worker Retention Grant for an additional </a:t>
            </a:r>
            <a:r>
              <a:rPr lang="en-CA" sz="1800">
                <a:solidFill>
                  <a:srgbClr val="000000"/>
                </a:solidFill>
              </a:rPr>
              <a:t>year (to March 31, 2028)</a:t>
            </a:r>
          </a:p>
          <a:p>
            <a:pPr marL="742315" lvl="1" indent="-342900">
              <a:defRPr/>
            </a:pPr>
            <a:r>
              <a:rPr lang="en-CA" sz="1600" i="1">
                <a:solidFill>
                  <a:srgbClr val="000000"/>
                </a:solidFill>
                <a:cs typeface="Arial"/>
              </a:rPr>
              <a:t>Employers will be eligible for additional funds to cover training and administrative costs (up to $1,000 per participant).</a:t>
            </a:r>
            <a:endParaRPr lang="en-US" sz="1600">
              <a:solidFill>
                <a:srgbClr val="000000"/>
              </a:solidFill>
              <a:cs typeface="Arial"/>
            </a:endParaRPr>
          </a:p>
          <a:p>
            <a:pPr marL="742315" marR="0" lvl="1" indent="-342900" algn="l" defTabSz="457178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lang="en-CA" sz="1400" i="1">
              <a:solidFill>
                <a:srgbClr val="000000"/>
              </a:solidFill>
            </a:endParaRPr>
          </a:p>
          <a:p>
            <a:pPr marL="400031" lvl="1" indent="0">
              <a:buNone/>
              <a:defRPr/>
            </a:pPr>
            <a:endParaRPr lang="en-CA" sz="1400" i="1">
              <a:solidFill>
                <a:srgbClr val="000000"/>
              </a:solidFill>
            </a:endParaRPr>
          </a:p>
          <a:p>
            <a:pPr marL="742931" lvl="1" indent="-342900">
              <a:defRPr/>
            </a:pPr>
            <a:endParaRPr lang="en-CA" sz="1400" i="1">
              <a:solidFill>
                <a:srgbClr val="000000"/>
              </a:solidFill>
            </a:endParaRPr>
          </a:p>
          <a:p>
            <a:pPr marL="742931" lvl="1" indent="-342900">
              <a:defRPr/>
            </a:pPr>
            <a:endParaRPr kumimoji="0" lang="en-CA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222EFA-74F1-B57C-65D6-B81AA113E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6C063-E22E-2E4C-A523-54089486E3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65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1817786|-8100186|-10405235|-3037751|-4201762|Priorities and Targets&quot;,&quot;Id&quot;:&quot;68277e093935323670e8a198&quot;,&quot;SmartGridHorizontal&quot;:0,&quot;LinkedExcelSources&quot;:{},&quot;LinkedProjectSources&quot;:{},&quot;FlowConfig&quot;:{&quot;Canvas&quot;:{&quot;Slide&quot;:-1,&quot;Width&quot;:0,&quot;Height&quot;:0},&quot;Timeline&quot;:{&quot;Actions&quot;:[]}},&quot;LinkedSlideMergeSources&quot;:{},&quot;LinkedSharePointSlideMergeSources&quot;:{}}"/>
</p:tagLst>
</file>

<file path=ppt/theme/theme1.xml><?xml version="1.0" encoding="utf-8"?>
<a:theme xmlns:a="http://schemas.openxmlformats.org/drawingml/2006/main" name="PPT16x9_ESDC_Final_EN02">
  <a:themeElements>
    <a:clrScheme name="ESDC_Secondary">
      <a:dk1>
        <a:srgbClr val="000000"/>
      </a:dk1>
      <a:lt1>
        <a:sysClr val="window" lastClr="FFFFFF"/>
      </a:lt1>
      <a:dk2>
        <a:srgbClr val="1F497D"/>
      </a:dk2>
      <a:lt2>
        <a:srgbClr val="9EB8C1"/>
      </a:lt2>
      <a:accent1>
        <a:srgbClr val="5E459C"/>
      </a:accent1>
      <a:accent2>
        <a:srgbClr val="8E469B"/>
      </a:accent2>
      <a:accent3>
        <a:srgbClr val="1B8A8C"/>
      </a:accent3>
      <a:accent4>
        <a:srgbClr val="B1D06B"/>
      </a:accent4>
      <a:accent5>
        <a:srgbClr val="0A5A92"/>
      </a:accent5>
      <a:accent6>
        <a:srgbClr val="67C5D3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D2BBAA02A8954C8B3989954B2E4458" ma:contentTypeVersion="38" ma:contentTypeDescription="Create a new document." ma:contentTypeScope="" ma:versionID="428ad4059f4f04d7ea19842d8c6a034b">
  <xsd:schema xmlns:xsd="http://www.w3.org/2001/XMLSchema" xmlns:xs="http://www.w3.org/2001/XMLSchema" xmlns:p="http://schemas.microsoft.com/office/2006/metadata/properties" xmlns:ns2="426acf76-2495-4f5f-a630-db8005fb1344" xmlns:ns3="7684d1dc-a584-4d4e-8416-8361bfefe9db" xmlns:ns4="f76aaf80-9812-406c-9dd3-ccb851cf3a75" targetNamespace="http://schemas.microsoft.com/office/2006/metadata/properties" ma:root="true" ma:fieldsID="3e8ae01ae26d8a7f19c76c2ec9a7e116" ns2:_="" ns3:_="" ns4:_="">
    <xsd:import namespace="426acf76-2495-4f5f-a630-db8005fb1344"/>
    <xsd:import namespace="7684d1dc-a584-4d4e-8416-8361bfefe9db"/>
    <xsd:import namespace="f76aaf80-9812-406c-9dd3-ccb851cf3a7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KeyWords" minOccurs="0"/>
                <xsd:element ref="ns3:Language" minOccurs="0"/>
                <xsd:element ref="ns3:ResponseType" minOccurs="0"/>
                <xsd:element ref="ns3:MediaServiceSearchProperties" minOccurs="0"/>
                <xsd:element ref="ns3:FinalApproval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DateTaken" minOccurs="0"/>
                <xsd:element ref="ns4:Email_x005f_x0020_To" minOccurs="0"/>
                <xsd:element ref="ns4:Email_x005f_x0020_From" minOccurs="0"/>
                <xsd:element ref="ns4:Email_x005f_x0020_Subject" minOccurs="0"/>
                <xsd:element ref="ns4:Email_x005f_x0020_Conversation_x005f_x0020_Topic" minOccurs="0"/>
                <xsd:element ref="ns4:Email_x005f_x0020_CC" minOccurs="0"/>
                <xsd:element ref="ns4:Email_x005f_x0020_Date" minOccurs="0"/>
                <xsd:element ref="ns4:Email_x005f_x0020_Attachments" minOccurs="0"/>
                <xsd:element ref="ns3:Team" minOccurs="0"/>
                <xsd:element ref="ns3:Stage" minOccurs="0"/>
                <xsd:element ref="ns3:LatestUpdate" minOccurs="0"/>
                <xsd:element ref="ns3:_ApprovalAssignedTo" minOccurs="0"/>
                <xsd:element ref="ns3:_ApprovalRespondedBy" minOccurs="0"/>
                <xsd:element ref="ns3:_ApprovalSentBy" minOccurs="0"/>
                <xsd:element ref="ns3:_Approval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6acf76-2495-4f5f-a630-db8005fb134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84d1dc-a584-4d4e-8416-8361bfefe9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KeyWords" ma:index="14" nillable="true" ma:displayName="Key Words" ma:description="Key Words to Describe the CORR" ma:format="Dropdown" ma:internalName="KeyWords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Self-Employed"/>
                        <xsd:enumeration value="Repayment"/>
                        <xsd:enumeration value="Mat/Par"/>
                        <xsd:enumeration value="Adoption"/>
                        <xsd:enumeration value="Modernization"/>
                        <xsd:enumeration value="Sickness"/>
                        <xsd:enumeration value="Caregiving"/>
                        <xsd:enumeration value="PYVC"/>
                        <xsd:enumeration value="Premium Rate"/>
                        <xsd:enumeration value="Seasonal"/>
                        <xsd:enumeration value="Surrogacy"/>
                        <xsd:enumeration value="COVID-19 Benefits"/>
                        <xsd:enumeration value="Budget"/>
                        <xsd:enumeration value="Appeals"/>
                        <xsd:enumeration value="Consultations"/>
                        <xsd:enumeration value="Unemployment"/>
                        <xsd:enumeration value="EI Reform"/>
                        <xsd:enumeration value="Regular Benefits"/>
                        <xsd:enumeration value="Eligibility"/>
                        <xsd:enumeration value="Working While on Claim"/>
                        <xsd:enumeration value="Vaccination"/>
                        <xsd:enumeration value="Teachers"/>
                        <xsd:enumeration value="Pensions"/>
                        <xsd:enumeration value="Family Supplement"/>
                        <xsd:enumeration value="Boundary Review"/>
                        <xsd:enumeration value="Irritants"/>
                        <xsd:enumeration value="Film Industry"/>
                        <xsd:enumeration value="Training"/>
                        <xsd:enumeration value="Upskilling Initiative"/>
                        <xsd:enumeration value="Apprentices"/>
                        <xsd:enumeration value="Commissions"/>
                        <xsd:enumeration value="Work-Sharing"/>
                        <xsd:enumeration value="MAR"/>
                        <xsd:enumeration value="Temporary Measures"/>
                        <xsd:enumeration value="Temporary Foreign Workers"/>
                        <xsd:enumeration value="ePayroll"/>
                        <xsd:enumeration value="Fishers"/>
                        <xsd:enumeration value="Legal"/>
                        <xsd:enumeration value="EI Survey"/>
                        <xsd:enumeration value="S244"/>
                        <xsd:enumeration value="Tariffs"/>
                        <xsd:enumeration value="Auto-Secto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Language" ma:index="15" nillable="true" ma:displayName="Language " ma:description="Language of CORR and Response" ma:format="Dropdown" ma:internalName="Language">
      <xsd:simpleType>
        <xsd:restriction base="dms:Choice">
          <xsd:enumeration value="FRENCH"/>
          <xsd:enumeration value="ENGLISH"/>
          <xsd:enumeration value="FR/EN"/>
        </xsd:restriction>
      </xsd:simpleType>
    </xsd:element>
    <xsd:element name="ResponseType" ma:index="16" nillable="true" ma:displayName="Action" ma:description="What kind of response should the team be drafting" ma:format="Dropdown" ma:internalName="Response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epartmental"/>
                    <xsd:enumeration value="Input"/>
                    <xsd:enumeration value="Phone Call Summary"/>
                    <xsd:enumeration value="Ministerial"/>
                    <xsd:enumeration value="For Information"/>
                    <xsd:enumeration value="Meeting with Minister"/>
                    <xsd:enumeration value="Mail Out"/>
                    <xsd:enumeration value="Response"/>
                    <xsd:enumeration value="Briefing Note/Memo"/>
                    <xsd:enumeration value="Paper"/>
                    <xsd:enumeration value="Updates"/>
                    <xsd:enumeration value="Report"/>
                  </xsd:restriction>
                </xsd:simpleType>
              </xsd:element>
            </xsd:sequence>
          </xsd:extension>
        </xsd:complexContent>
      </xsd:complex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FinalApproval" ma:index="18" nillable="true" ma:displayName="Approval" ma:description="Current stage of approval (Director, DG, MEC, ADMO, DMO, MinO)" ma:format="Dropdown" ma:internalName="FinalApproval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Team"/>
                        <xsd:enumeration value="Director"/>
                        <xsd:enumeration value="DGO"/>
                        <xsd:enumeration value="DG"/>
                        <xsd:enumeration value="ADMO"/>
                        <xsd:enumeration value="AADM"/>
                        <xsd:enumeration value="MEC"/>
                        <xsd:enumeration value="DMO"/>
                        <xsd:enumeration value="DM"/>
                        <xsd:enumeration value="MinO"/>
                        <xsd:enumeration value="MIN"/>
                        <xsd:enumeration value="Requesto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a6f064-5af2-4239-ab23-685642d595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eam" ma:index="35" nillable="true" ma:displayName="Team" ma:description="Which EIP Team folder is tasked to " ma:format="Dropdown" ma:internalName="Team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RFB"/>
                    <xsd:enumeration value="EISP"/>
                    <xsd:enumeration value="EIM"/>
                    <xsd:enumeration value="SB"/>
                    <xsd:enumeration value="PAQA"/>
                    <xsd:enumeration value="DGO"/>
                  </xsd:restriction>
                </xsd:simpleType>
              </xsd:element>
            </xsd:sequence>
          </xsd:extension>
        </xsd:complexContent>
      </xsd:complexType>
    </xsd:element>
    <xsd:element name="Stage" ma:index="36" nillable="true" ma:displayName="Stage" ma:description="Current Stage of Response (team, MEC, Cancelled, Redirected, Completed)" ma:format="Dropdown" ma:internalName="Stage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In Progress"/>
                        <xsd:enumeration value="MEC Editing"/>
                        <xsd:enumeration value="Cancelled"/>
                        <xsd:enumeration value="Redirected"/>
                        <xsd:enumeration value="Completed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LatestUpdate" ma:index="37" nillable="true" ma:displayName="Latest Update" ma:description="Add where the folder is currently at" ma:format="Dropdown" ma:internalName="LatestUpdate">
      <xsd:simpleType>
        <xsd:restriction base="dms:Note"/>
      </xsd:simpleType>
    </xsd:element>
    <xsd:element name="_ApprovalAssignedTo" ma:index="38" nillable="true" ma:displayName="Approvers" ma:list="UserInfo" ma:internalName="_ApprovalAssignedTo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RespondedBy" ma:index="39" nillable="true" ma:displayName="Responses" ma:list="UserInfo" ma:internalName="_ApprovalRespondedBy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entBy" ma:index="40" nillable="true" ma:displayName="Approval Creator" ma:list="UserInfo" ma:internalName="_ApprovalSentBy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ApprovalStatus" ma:index="41" nillable="true" ma:displayName="Approval status" ma:internalName="_Approval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aaf80-9812-406c-9dd3-ccb851cf3a7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04afbce-a434-47e0-8ec3-bd14b7a05ef6}" ma:internalName="TaxCatchAll" ma:showField="CatchAllData" ma:web="426acf76-2495-4f5f-a630-db8005fb13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Email_x005f_x0020_To" ma:index="28" nillable="true" ma:displayName="Email To" ma:description="Email To" ma:hidden="true" ma:internalName="Email_x0020_To" ma:readOnly="false">
      <xsd:simpleType>
        <xsd:restriction base="dms:Text">
          <xsd:maxLength value="255"/>
        </xsd:restriction>
      </xsd:simpleType>
    </xsd:element>
    <xsd:element name="Email_x005f_x0020_From" ma:index="29" nillable="true" ma:displayName="Email From" ma:description="Email From" ma:hidden="true" ma:internalName="Email_x0020_From" ma:readOnly="false">
      <xsd:simpleType>
        <xsd:restriction base="dms:Text">
          <xsd:maxLength value="255"/>
        </xsd:restriction>
      </xsd:simpleType>
    </xsd:element>
    <xsd:element name="Email_x005f_x0020_Subject" ma:index="30" nillable="true" ma:displayName="Email Subject" ma:description="Email Subject" ma:hidden="true" ma:internalName="Email_x0020_Subject" ma:readOnly="false">
      <xsd:simpleType>
        <xsd:restriction base="dms:Text">
          <xsd:maxLength value="255"/>
        </xsd:restriction>
      </xsd:simpleType>
    </xsd:element>
    <xsd:element name="Email_x005f_x0020_Conversation_x005f_x0020_Topic" ma:index="31" nillable="true" ma:displayName="Email Conversation Topic" ma:description="Email Conversation Topic" ma:hidden="true" ma:internalName="Email_x0020_Conversation_x0020_Topic" ma:readOnly="false">
      <xsd:simpleType>
        <xsd:restriction base="dms:Text">
          <xsd:maxLength value="255"/>
        </xsd:restriction>
      </xsd:simpleType>
    </xsd:element>
    <xsd:element name="Email_x005f_x0020_CC" ma:index="32" nillable="true" ma:displayName="Email CC" ma:description="Email CC" ma:hidden="true" ma:internalName="Email_x0020_CC" ma:readOnly="false">
      <xsd:simpleType>
        <xsd:restriction base="dms:Text">
          <xsd:maxLength value="255"/>
        </xsd:restriction>
      </xsd:simpleType>
    </xsd:element>
    <xsd:element name="Email_x005f_x0020_Date" ma:index="33" nillable="true" ma:displayName="Email Date" ma:description="Email Date" ma:format="DateOnly" ma:hidden="true" ma:internalName="Email_x0020_Date" ma:readOnly="false">
      <xsd:simpleType>
        <xsd:restriction base="dms:DateTime"/>
      </xsd:simpleType>
    </xsd:element>
    <xsd:element name="Email_x005f_x0020_Attachments" ma:index="34" nillable="true" ma:displayName="Email Attachments" ma:description="Email Attachments" ma:hidden="true" ma:internalName="Email_x0020_Attachments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mail_x005f_x0020_Date xmlns="f76aaf80-9812-406c-9dd3-ccb851cf3a75" xsi:nil="true"/>
    <Email_x005f_x0020_Attachments xmlns="f76aaf80-9812-406c-9dd3-ccb851cf3a75" xsi:nil="true"/>
    <Email_x005f_x0020_From xmlns="f76aaf80-9812-406c-9dd3-ccb851cf3a75" xsi:nil="true"/>
    <Email_x005f_x0020_To xmlns="f76aaf80-9812-406c-9dd3-ccb851cf3a75" xsi:nil="true"/>
    <Email_x005f_x0020_Subject xmlns="f76aaf80-9812-406c-9dd3-ccb851cf3a75" xsi:nil="true"/>
    <Email_x005f_x0020_Conversation_x005f_x0020_Topic xmlns="f76aaf80-9812-406c-9dd3-ccb851cf3a75" xsi:nil="true"/>
    <Email_x005f_x0020_CC xmlns="f76aaf80-9812-406c-9dd3-ccb851cf3a75" xsi:nil="true"/>
    <_dlc_DocId xmlns="426acf76-2495-4f5f-a630-db8005fb1344">54600-1957604100-41156</_dlc_DocId>
    <_dlc_DocIdUrl xmlns="426acf76-2495-4f5f-a630-db8005fb1344">
      <Url>https://014gc.sharepoint.com/sites/54600/_layouts/15/DocIdRedir.aspx?ID=54600-1957604100-41156</Url>
      <Description>54600-1957604100-41156</Description>
    </_dlc_DocIdUrl>
    <Language xmlns="7684d1dc-a584-4d4e-8416-8361bfefe9db" xsi:nil="true"/>
    <KeyWords xmlns="7684d1dc-a584-4d4e-8416-8361bfefe9db" xsi:nil="true"/>
    <ResponseType xmlns="7684d1dc-a584-4d4e-8416-8361bfefe9db" xsi:nil="true"/>
    <FinalApproval xmlns="7684d1dc-a584-4d4e-8416-8361bfefe9db" xsi:nil="true"/>
    <Team xmlns="7684d1dc-a584-4d4e-8416-8361bfefe9db" xsi:nil="true"/>
    <LatestUpdate xmlns="7684d1dc-a584-4d4e-8416-8361bfefe9db" xsi:nil="true"/>
    <Stage xmlns="7684d1dc-a584-4d4e-8416-8361bfefe9db" xsi:nil="true"/>
    <TaxCatchAll xmlns="f76aaf80-9812-406c-9dd3-ccb851cf3a75" xsi:nil="true"/>
    <lcf76f155ced4ddcb4097134ff3c332f xmlns="7684d1dc-a584-4d4e-8416-8361bfefe9db">
      <Terms xmlns="http://schemas.microsoft.com/office/infopath/2007/PartnerControls"/>
    </lcf76f155ced4ddcb4097134ff3c332f>
    <_ApprovalAssignedTo xmlns="7684d1dc-a584-4d4e-8416-8361bfefe9db">
      <UserInfo>
        <DisplayName/>
        <AccountId xsi:nil="true"/>
        <AccountType/>
      </UserInfo>
    </_ApprovalAssignedTo>
    <_ApprovalStatus xmlns="7684d1dc-a584-4d4e-8416-8361bfefe9db">0</_ApprovalStatus>
    <_ApprovalRespondedBy xmlns="7684d1dc-a584-4d4e-8416-8361bfefe9db">
      <UserInfo>
        <DisplayName/>
        <AccountId xsi:nil="true"/>
        <AccountType/>
      </UserInfo>
    </_ApprovalRespondedBy>
    <_ApprovalSentBy xmlns="7684d1dc-a584-4d4e-8416-8361bfefe9db">
      <UserInfo>
        <DisplayName/>
        <AccountId xsi:nil="true"/>
        <AccountType/>
      </UserInfo>
    </_ApprovalSentBy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5088862-171D-4AE3-AD30-631924C8A56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E66FA1-68D6-45F0-B83D-6572C82FB50B}">
  <ds:schemaRefs>
    <ds:schemaRef ds:uri="426acf76-2495-4f5f-a630-db8005fb1344"/>
    <ds:schemaRef ds:uri="7684d1dc-a584-4d4e-8416-8361bfefe9db"/>
    <ds:schemaRef ds:uri="f76aaf80-9812-406c-9dd3-ccb851cf3a7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4165B55-41C1-406F-8808-0FAF484E44E2}">
  <ds:schemaRefs>
    <ds:schemaRef ds:uri="426acf76-2495-4f5f-a630-db8005fb1344"/>
    <ds:schemaRef ds:uri="7684d1dc-a584-4d4e-8416-8361bfefe9db"/>
    <ds:schemaRef ds:uri="f76aaf80-9812-406c-9dd3-ccb851cf3a7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5C43756F-7EC2-4123-8EC1-43620A491816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8942dde4-2135-4afc-a065-f099d0008c3d}" enabled="1" method="Privileged" siteId="{9ed55846-8a81-4246-acd8-b1a01abfc0d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371</Words>
  <Application>Microsoft Office PowerPoint</Application>
  <PresentationFormat>On-screen Show (16:9)</PresentationFormat>
  <Paragraphs>38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PPT16x9_ESDC_Final_EN02</vt:lpstr>
      <vt:lpstr>3_Custom Design</vt:lpstr>
      <vt:lpstr>Rapid Response Supports for Workers and Employers -  Overview </vt:lpstr>
      <vt:lpstr>Rapid Response Supports for Workers and Employers  Support for Workers</vt:lpstr>
      <vt:lpstr>Rapid Response Supports for Workers and Employers Support for Workers </vt:lpstr>
      <vt:lpstr>Rapid Response Supports for Workers and Employers  Support for Employers</vt:lpstr>
    </vt:vector>
  </TitlesOfParts>
  <Company>GoC / GdC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Rowsell, Trevor TK [NC]</dc:creator>
  <cp:lastModifiedBy>Riina Vahertimo</cp:lastModifiedBy>
  <cp:revision>4</cp:revision>
  <dcterms:created xsi:type="dcterms:W3CDTF">2019-11-13T20:34:39Z</dcterms:created>
  <dcterms:modified xsi:type="dcterms:W3CDTF">2026-10-09T13:15:40Z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temRetentionFormula">
    <vt:lpwstr/>
  </property>
  <property fmtid="{D5CDD505-2E9C-101B-9397-08002B2CF9AE}" pid="3" name="_dlc_policyId">
    <vt:lpwstr/>
  </property>
  <property fmtid="{D5CDD505-2E9C-101B-9397-08002B2CF9AE}" pid="4" name="ContentTypeId">
    <vt:lpwstr>0x01010075D2BBAA02A8954C8B3989954B2E4458</vt:lpwstr>
  </property>
  <property fmtid="{D5CDD505-2E9C-101B-9397-08002B2CF9AE}" pid="5" name="WorkflowChangePath">
    <vt:lpwstr>7ab30019-3554-4919-b6f6-c90dc74a1bdf,4;</vt:lpwstr>
  </property>
  <property fmtid="{D5CDD505-2E9C-101B-9397-08002B2CF9AE}" pid="6" name="Order">
    <vt:r8>964100</vt:r8>
  </property>
  <property fmtid="{D5CDD505-2E9C-101B-9397-08002B2CF9AE}" pid="7" name="MediaServiceImageTags">
    <vt:lpwstr/>
  </property>
  <property fmtid="{D5CDD505-2E9C-101B-9397-08002B2CF9AE}" pid="8" name="_dlc_DocIdItemGuid">
    <vt:lpwstr>800e3873-2f78-4280-941d-edcd6c5a7de7</vt:lpwstr>
  </property>
  <property fmtid="{D5CDD505-2E9C-101B-9397-08002B2CF9AE}" pid="9" name="MSIP_Label_8942dde4-2135-4afc-a065-f099d0008c3d_Enabled">
    <vt:lpwstr>True</vt:lpwstr>
  </property>
  <property fmtid="{D5CDD505-2E9C-101B-9397-08002B2CF9AE}" pid="10" name="MSIP_Label_8942dde4-2135-4afc-a065-f099d0008c3d_SiteId">
    <vt:lpwstr>9ed55846-8a81-4246-acd8-b1a01abfc0d1</vt:lpwstr>
  </property>
  <property fmtid="{D5CDD505-2E9C-101B-9397-08002B2CF9AE}" pid="11" name="MSIP_Label_8942dde4-2135-4afc-a065-f099d0008c3d_SetDate">
    <vt:lpwstr>2025-01-10T14:30:23Z</vt:lpwstr>
  </property>
  <property fmtid="{D5CDD505-2E9C-101B-9397-08002B2CF9AE}" pid="12" name="MSIP_Label_8942dde4-2135-4afc-a065-f099d0008c3d_Name">
    <vt:lpwstr>PROTÉGÉ B - PROTECTED B</vt:lpwstr>
  </property>
  <property fmtid="{D5CDD505-2E9C-101B-9397-08002B2CF9AE}" pid="13" name="MSIP_Label_8942dde4-2135-4afc-a065-f099d0008c3d_ActionId">
    <vt:lpwstr>15e07501-3c85-42b7-a692-78ec0c2d3388</vt:lpwstr>
  </property>
  <property fmtid="{D5CDD505-2E9C-101B-9397-08002B2CF9AE}" pid="14" name="MSIP_Label_8942dde4-2135-4afc-a065-f099d0008c3d_Removed">
    <vt:lpwstr>False</vt:lpwstr>
  </property>
  <property fmtid="{D5CDD505-2E9C-101B-9397-08002B2CF9AE}" pid="15" name="MSIP_Label_8942dde4-2135-4afc-a065-f099d0008c3d_Extended_MSFT_Method">
    <vt:lpwstr>Standard</vt:lpwstr>
  </property>
  <property fmtid="{D5CDD505-2E9C-101B-9397-08002B2CF9AE}" pid="16" name="Sensitivity">
    <vt:lpwstr>PROTÉGÉ B - PROTECTED B</vt:lpwstr>
  </property>
</Properties>
</file>