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72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0"/>
  </p:notesMasterIdLst>
  <p:sldIdLst>
    <p:sldId id="4800" r:id="rId6"/>
    <p:sldId id="2146847851" r:id="rId7"/>
    <p:sldId id="2146847850" r:id="rId8"/>
    <p:sldId id="2146847779" r:id="rId9"/>
    <p:sldId id="2146847964" r:id="rId10"/>
    <p:sldId id="2146847971" r:id="rId11"/>
    <p:sldId id="355" r:id="rId12"/>
    <p:sldId id="2146847967" r:id="rId13"/>
    <p:sldId id="4830" r:id="rId14"/>
    <p:sldId id="602" r:id="rId15"/>
    <p:sldId id="2146847890" r:id="rId16"/>
    <p:sldId id="316" r:id="rId17"/>
    <p:sldId id="399" r:id="rId18"/>
    <p:sldId id="36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C1DDD9-607C-9B24-CAB0-1FF6FF074FF6}" name="Frédérique Gendron" initials="FG" userId="S::frederique.gendron@desjardins.com::94bea795-96ab-4d84-afd3-d61281c4cf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87C9"/>
    <a:srgbClr val="AFBC36"/>
    <a:srgbClr val="989898"/>
    <a:srgbClr val="248FA8"/>
    <a:srgbClr val="088620"/>
    <a:srgbClr val="0D447D"/>
    <a:srgbClr val="FFFFFF"/>
    <a:srgbClr val="354674"/>
    <a:srgbClr val="004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86460-B9B4-42D1-88F3-447ABFFBC21C}" v="59" dt="2025-05-23T18:41:11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Demas" userId="28aa9ab9-2cff-4339-a71e-688b45fe36de" providerId="ADAL" clId="{5AB86460-B9B4-42D1-88F3-447ABFFBC21C}"/>
    <pc:docChg chg="undo custSel addSld delSld modSld sldOrd">
      <pc:chgData name="Roger Demas" userId="28aa9ab9-2cff-4339-a71e-688b45fe36de" providerId="ADAL" clId="{5AB86460-B9B4-42D1-88F3-447ABFFBC21C}" dt="2025-05-23T18:43:07.758" v="1503" actId="114"/>
      <pc:docMkLst>
        <pc:docMk/>
      </pc:docMkLst>
      <pc:sldChg chg="modSp mod">
        <pc:chgData name="Roger Demas" userId="28aa9ab9-2cff-4339-a71e-688b45fe36de" providerId="ADAL" clId="{5AB86460-B9B4-42D1-88F3-447ABFFBC21C}" dt="2025-05-22T15:44:20.737" v="1224" actId="20577"/>
        <pc:sldMkLst>
          <pc:docMk/>
          <pc:sldMk cId="3635036278" sldId="316"/>
        </pc:sldMkLst>
        <pc:spChg chg="mod">
          <ac:chgData name="Roger Demas" userId="28aa9ab9-2cff-4339-a71e-688b45fe36de" providerId="ADAL" clId="{5AB86460-B9B4-42D1-88F3-447ABFFBC21C}" dt="2025-05-22T15:44:20.737" v="1224" actId="20577"/>
          <ac:spMkLst>
            <pc:docMk/>
            <pc:sldMk cId="3635036278" sldId="316"/>
            <ac:spMk id="3" creationId="{00000000-0000-0000-0000-000000000000}"/>
          </ac:spMkLst>
        </pc:spChg>
      </pc:sldChg>
      <pc:sldChg chg="addSp delSp modSp mod">
        <pc:chgData name="Roger Demas" userId="28aa9ab9-2cff-4339-a71e-688b45fe36de" providerId="ADAL" clId="{5AB86460-B9B4-42D1-88F3-447ABFFBC21C}" dt="2025-05-23T16:46:08.604" v="1389" actId="20577"/>
        <pc:sldMkLst>
          <pc:docMk/>
          <pc:sldMk cId="180643831" sldId="399"/>
        </pc:sldMkLst>
        <pc:spChg chg="add mod">
          <ac:chgData name="Roger Demas" userId="28aa9ab9-2cff-4339-a71e-688b45fe36de" providerId="ADAL" clId="{5AB86460-B9B4-42D1-88F3-447ABFFBC21C}" dt="2025-05-23T16:46:08.604" v="1389" actId="20577"/>
          <ac:spMkLst>
            <pc:docMk/>
            <pc:sldMk cId="180643831" sldId="399"/>
            <ac:spMk id="2" creationId="{AD8F5F5C-7C70-88D9-61A4-0905F82B1409}"/>
          </ac:spMkLst>
        </pc:spChg>
        <pc:spChg chg="mod">
          <ac:chgData name="Roger Demas" userId="28aa9ab9-2cff-4339-a71e-688b45fe36de" providerId="ADAL" clId="{5AB86460-B9B4-42D1-88F3-447ABFFBC21C}" dt="2025-05-23T16:40:52.574" v="1243" actId="20577"/>
          <ac:spMkLst>
            <pc:docMk/>
            <pc:sldMk cId="180643831" sldId="399"/>
            <ac:spMk id="7" creationId="{5C3A935B-FEC0-978C-9897-D60D84BDD3F0}"/>
          </ac:spMkLst>
        </pc:spChg>
        <pc:spChg chg="del mod">
          <ac:chgData name="Roger Demas" userId="28aa9ab9-2cff-4339-a71e-688b45fe36de" providerId="ADAL" clId="{5AB86460-B9B4-42D1-88F3-447ABFFBC21C}" dt="2025-05-23T16:45:45.282" v="1380" actId="478"/>
          <ac:spMkLst>
            <pc:docMk/>
            <pc:sldMk cId="180643831" sldId="399"/>
            <ac:spMk id="8" creationId="{7A5661B0-C556-3723-B48A-BED3AFE63DE5}"/>
          </ac:spMkLst>
        </pc:spChg>
      </pc:sldChg>
      <pc:sldChg chg="modSp mod">
        <pc:chgData name="Roger Demas" userId="28aa9ab9-2cff-4339-a71e-688b45fe36de" providerId="ADAL" clId="{5AB86460-B9B4-42D1-88F3-447ABFFBC21C}" dt="2025-05-22T15:43:52.033" v="1222" actId="14100"/>
        <pc:sldMkLst>
          <pc:docMk/>
          <pc:sldMk cId="3717870440" sldId="602"/>
        </pc:sldMkLst>
        <pc:grpChg chg="mod">
          <ac:chgData name="Roger Demas" userId="28aa9ab9-2cff-4339-a71e-688b45fe36de" providerId="ADAL" clId="{5AB86460-B9B4-42D1-88F3-447ABFFBC21C}" dt="2025-05-22T15:43:43.666" v="1221" actId="14100"/>
          <ac:grpSpMkLst>
            <pc:docMk/>
            <pc:sldMk cId="3717870440" sldId="602"/>
            <ac:grpSpMk id="7" creationId="{7A34B2EE-4F21-5E78-C090-7F472A7FC5D2}"/>
          </ac:grpSpMkLst>
        </pc:grpChg>
        <pc:picChg chg="mod">
          <ac:chgData name="Roger Demas" userId="28aa9ab9-2cff-4339-a71e-688b45fe36de" providerId="ADAL" clId="{5AB86460-B9B4-42D1-88F3-447ABFFBC21C}" dt="2025-05-22T15:43:35.176" v="1220" actId="14100"/>
          <ac:picMkLst>
            <pc:docMk/>
            <pc:sldMk cId="3717870440" sldId="602"/>
            <ac:picMk id="28" creationId="{3A01AC0F-3054-B341-800B-A5C06D950065}"/>
          </ac:picMkLst>
        </pc:picChg>
        <pc:picChg chg="mod">
          <ac:chgData name="Roger Demas" userId="28aa9ab9-2cff-4339-a71e-688b45fe36de" providerId="ADAL" clId="{5AB86460-B9B4-42D1-88F3-447ABFFBC21C}" dt="2025-05-22T15:43:52.033" v="1222" actId="14100"/>
          <ac:picMkLst>
            <pc:docMk/>
            <pc:sldMk cId="3717870440" sldId="602"/>
            <ac:picMk id="29" creationId="{4ECB5BC1-4441-A144-9C0D-002090FC3BBD}"/>
          </ac:picMkLst>
        </pc:picChg>
      </pc:sldChg>
      <pc:sldChg chg="addSp delSp modSp mod">
        <pc:chgData name="Roger Demas" userId="28aa9ab9-2cff-4339-a71e-688b45fe36de" providerId="ADAL" clId="{5AB86460-B9B4-42D1-88F3-447ABFFBC21C}" dt="2025-05-23T18:36:35.397" v="1491" actId="1076"/>
        <pc:sldMkLst>
          <pc:docMk/>
          <pc:sldMk cId="620542827" sldId="4800"/>
        </pc:sldMkLst>
        <pc:spChg chg="mod ord">
          <ac:chgData name="Roger Demas" userId="28aa9ab9-2cff-4339-a71e-688b45fe36de" providerId="ADAL" clId="{5AB86460-B9B4-42D1-88F3-447ABFFBC21C}" dt="2025-05-23T18:36:29.725" v="1490" actId="1076"/>
          <ac:spMkLst>
            <pc:docMk/>
            <pc:sldMk cId="620542827" sldId="4800"/>
            <ac:spMk id="4" creationId="{1E6AB9DC-8CF5-D8C4-513D-585811E3316C}"/>
          </ac:spMkLst>
        </pc:spChg>
        <pc:spChg chg="mod">
          <ac:chgData name="Roger Demas" userId="28aa9ab9-2cff-4339-a71e-688b45fe36de" providerId="ADAL" clId="{5AB86460-B9B4-42D1-88F3-447ABFFBC21C}" dt="2025-05-23T18:36:19.236" v="1488" actId="1076"/>
          <ac:spMkLst>
            <pc:docMk/>
            <pc:sldMk cId="620542827" sldId="4800"/>
            <ac:spMk id="5" creationId="{7A0BFE4D-8A16-66D0-1EB9-F27CAF8504A3}"/>
          </ac:spMkLst>
        </pc:spChg>
        <pc:spChg chg="del mod">
          <ac:chgData name="Roger Demas" userId="28aa9ab9-2cff-4339-a71e-688b45fe36de" providerId="ADAL" clId="{5AB86460-B9B4-42D1-88F3-447ABFFBC21C}" dt="2025-05-23T18:29:46.661" v="1415" actId="478"/>
          <ac:spMkLst>
            <pc:docMk/>
            <pc:sldMk cId="620542827" sldId="4800"/>
            <ac:spMk id="9" creationId="{97A28E77-11F7-92FF-7A22-0CCEC1EA5BD2}"/>
          </ac:spMkLst>
        </pc:spChg>
        <pc:spChg chg="mod">
          <ac:chgData name="Roger Demas" userId="28aa9ab9-2cff-4339-a71e-688b45fe36de" providerId="ADAL" clId="{5AB86460-B9B4-42D1-88F3-447ABFFBC21C}" dt="2025-05-23T18:36:35.397" v="1491" actId="1076"/>
          <ac:spMkLst>
            <pc:docMk/>
            <pc:sldMk cId="620542827" sldId="4800"/>
            <ac:spMk id="12" creationId="{B8F78210-FAD7-B70D-4DEA-D0E88ACACC2B}"/>
          </ac:spMkLst>
        </pc:spChg>
        <pc:spChg chg="mod">
          <ac:chgData name="Roger Demas" userId="28aa9ab9-2cff-4339-a71e-688b45fe36de" providerId="ADAL" clId="{5AB86460-B9B4-42D1-88F3-447ABFFBC21C}" dt="2025-05-23T18:26:42.031" v="1394" actId="20577"/>
          <ac:spMkLst>
            <pc:docMk/>
            <pc:sldMk cId="620542827" sldId="4800"/>
            <ac:spMk id="27" creationId="{4E7297B6-5FE3-D635-3511-6DAB96AAE4A3}"/>
          </ac:spMkLst>
        </pc:spChg>
        <pc:grpChg chg="add mod ord">
          <ac:chgData name="Roger Demas" userId="28aa9ab9-2cff-4339-a71e-688b45fe36de" providerId="ADAL" clId="{5AB86460-B9B4-42D1-88F3-447ABFFBC21C}" dt="2025-05-23T18:32:51.730" v="1469" actId="167"/>
          <ac:grpSpMkLst>
            <pc:docMk/>
            <pc:sldMk cId="620542827" sldId="4800"/>
            <ac:grpSpMk id="7" creationId="{06620140-F37F-70CE-05A2-C0403E410177}"/>
          </ac:grpSpMkLst>
        </pc:grpChg>
        <pc:picChg chg="del">
          <ac:chgData name="Roger Demas" userId="28aa9ab9-2cff-4339-a71e-688b45fe36de" providerId="ADAL" clId="{5AB86460-B9B4-42D1-88F3-447ABFFBC21C}" dt="2025-05-23T18:28:16.797" v="1404" actId="478"/>
          <ac:picMkLst>
            <pc:docMk/>
            <pc:sldMk cId="620542827" sldId="4800"/>
            <ac:picMk id="3" creationId="{0CA97AAD-F644-BC62-E3AB-17E502A48739}"/>
          </ac:picMkLst>
        </pc:picChg>
        <pc:picChg chg="mod">
          <ac:chgData name="Roger Demas" userId="28aa9ab9-2cff-4339-a71e-688b45fe36de" providerId="ADAL" clId="{5AB86460-B9B4-42D1-88F3-447ABFFBC21C}" dt="2025-05-23T18:36:22.677" v="1489" actId="1076"/>
          <ac:picMkLst>
            <pc:docMk/>
            <pc:sldMk cId="620542827" sldId="4800"/>
            <ac:picMk id="8" creationId="{4AC04AE7-7BCA-8A95-1820-1DCDE7025E1B}"/>
          </ac:picMkLst>
        </pc:picChg>
        <pc:picChg chg="add del mod">
          <ac:chgData name="Roger Demas" userId="28aa9ab9-2cff-4339-a71e-688b45fe36de" providerId="ADAL" clId="{5AB86460-B9B4-42D1-88F3-447ABFFBC21C}" dt="2025-05-23T18:36:12.739" v="1487" actId="478"/>
          <ac:picMkLst>
            <pc:docMk/>
            <pc:sldMk cId="620542827" sldId="4800"/>
            <ac:picMk id="2050" creationId="{6CB2FE12-98C7-1CB5-BE27-0C3209F98AF3}"/>
          </ac:picMkLst>
        </pc:picChg>
        <pc:picChg chg="add mod">
          <ac:chgData name="Roger Demas" userId="28aa9ab9-2cff-4339-a71e-688b45fe36de" providerId="ADAL" clId="{5AB86460-B9B4-42D1-88F3-447ABFFBC21C}" dt="2025-05-23T18:36:08.068" v="1486" actId="14100"/>
          <ac:picMkLst>
            <pc:docMk/>
            <pc:sldMk cId="620542827" sldId="4800"/>
            <ac:picMk id="2052" creationId="{436D3E3F-4EEC-2385-CD00-676AD24725C3}"/>
          </ac:picMkLst>
        </pc:picChg>
      </pc:sldChg>
      <pc:sldChg chg="addSp delSp modSp mod">
        <pc:chgData name="Roger Demas" userId="28aa9ab9-2cff-4339-a71e-688b45fe36de" providerId="ADAL" clId="{5AB86460-B9B4-42D1-88F3-447ABFFBC21C}" dt="2025-05-22T15:42:30.168" v="1216" actId="20577"/>
        <pc:sldMkLst>
          <pc:docMk/>
          <pc:sldMk cId="2372865353" sldId="4830"/>
        </pc:sldMkLst>
        <pc:spChg chg="mod">
          <ac:chgData name="Roger Demas" userId="28aa9ab9-2cff-4339-a71e-688b45fe36de" providerId="ADAL" clId="{5AB86460-B9B4-42D1-88F3-447ABFFBC21C}" dt="2025-05-22T15:42:30.168" v="1216" actId="20577"/>
          <ac:spMkLst>
            <pc:docMk/>
            <pc:sldMk cId="2372865353" sldId="4830"/>
            <ac:spMk id="3" creationId="{E4E2F606-685E-28FB-360B-D4345BF7F7C3}"/>
          </ac:spMkLst>
        </pc:spChg>
        <pc:spChg chg="mod">
          <ac:chgData name="Roger Demas" userId="28aa9ab9-2cff-4339-a71e-688b45fe36de" providerId="ADAL" clId="{5AB86460-B9B4-42D1-88F3-447ABFFBC21C}" dt="2025-05-22T15:33:57.089" v="1129" actId="20577"/>
          <ac:spMkLst>
            <pc:docMk/>
            <pc:sldMk cId="2372865353" sldId="4830"/>
            <ac:spMk id="4" creationId="{4191570E-6B2A-7350-69D7-575D6CC5C5E6}"/>
          </ac:spMkLst>
        </pc:spChg>
        <pc:spChg chg="mod">
          <ac:chgData name="Roger Demas" userId="28aa9ab9-2cff-4339-a71e-688b45fe36de" providerId="ADAL" clId="{5AB86460-B9B4-42D1-88F3-447ABFFBC21C}" dt="2025-05-22T15:32:55.395" v="1124" actId="1076"/>
          <ac:spMkLst>
            <pc:docMk/>
            <pc:sldMk cId="2372865353" sldId="4830"/>
            <ac:spMk id="30" creationId="{3AB2416E-F56B-DBF5-4B7E-7E52D3517371}"/>
          </ac:spMkLst>
        </pc:spChg>
        <pc:graphicFrameChg chg="del">
          <ac:chgData name="Roger Demas" userId="28aa9ab9-2cff-4339-a71e-688b45fe36de" providerId="ADAL" clId="{5AB86460-B9B4-42D1-88F3-447ABFFBC21C}" dt="2025-05-22T15:32:17.177" v="1119" actId="478"/>
          <ac:graphicFrameMkLst>
            <pc:docMk/>
            <pc:sldMk cId="2372865353" sldId="4830"/>
            <ac:graphicFrameMk id="9" creationId="{C58B4161-9043-6A56-595F-643E9708DB35}"/>
          </ac:graphicFrameMkLst>
        </pc:graphicFrameChg>
        <pc:picChg chg="add mod">
          <ac:chgData name="Roger Demas" userId="28aa9ab9-2cff-4339-a71e-688b45fe36de" providerId="ADAL" clId="{5AB86460-B9B4-42D1-88F3-447ABFFBC21C}" dt="2025-05-22T15:40:50.154" v="1133" actId="14100"/>
          <ac:picMkLst>
            <pc:docMk/>
            <pc:sldMk cId="2372865353" sldId="4830"/>
            <ac:picMk id="6" creationId="{27A9E898-39CE-BD50-ABF8-AAA7314B1E03}"/>
          </ac:picMkLst>
        </pc:picChg>
      </pc:sldChg>
      <pc:sldChg chg="addSp delSp modSp mod">
        <pc:chgData name="Roger Demas" userId="28aa9ab9-2cff-4339-a71e-688b45fe36de" providerId="ADAL" clId="{5AB86460-B9B4-42D1-88F3-447ABFFBC21C}" dt="2025-05-21T21:41:17.904" v="1118" actId="14100"/>
        <pc:sldMkLst>
          <pc:docMk/>
          <pc:sldMk cId="40945732" sldId="2146847779"/>
        </pc:sldMkLst>
        <pc:spChg chg="mod">
          <ac:chgData name="Roger Demas" userId="28aa9ab9-2cff-4339-a71e-688b45fe36de" providerId="ADAL" clId="{5AB86460-B9B4-42D1-88F3-447ABFFBC21C}" dt="2025-05-21T21:39:08.195" v="960" actId="6549"/>
          <ac:spMkLst>
            <pc:docMk/>
            <pc:sldMk cId="40945732" sldId="2146847779"/>
            <ac:spMk id="10" creationId="{E16BD681-2C50-C76B-DA53-9FCE8B8F9DC3}"/>
          </ac:spMkLst>
        </pc:spChg>
        <pc:spChg chg="mod">
          <ac:chgData name="Roger Demas" userId="28aa9ab9-2cff-4339-a71e-688b45fe36de" providerId="ADAL" clId="{5AB86460-B9B4-42D1-88F3-447ABFFBC21C}" dt="2025-05-21T21:33:43.816" v="451" actId="20577"/>
          <ac:spMkLst>
            <pc:docMk/>
            <pc:sldMk cId="40945732" sldId="2146847779"/>
            <ac:spMk id="13" creationId="{E9541E35-E473-9390-F8A5-06CF4161FDEC}"/>
          </ac:spMkLst>
        </pc:spChg>
        <pc:spChg chg="mod">
          <ac:chgData name="Roger Demas" userId="28aa9ab9-2cff-4339-a71e-688b45fe36de" providerId="ADAL" clId="{5AB86460-B9B4-42D1-88F3-447ABFFBC21C}" dt="2025-05-21T21:40:24.777" v="1115" actId="14100"/>
          <ac:spMkLst>
            <pc:docMk/>
            <pc:sldMk cId="40945732" sldId="2146847779"/>
            <ac:spMk id="23" creationId="{76D438CB-5F47-A52D-9603-5BF01918C0FD}"/>
          </ac:spMkLst>
        </pc:spChg>
        <pc:grpChg chg="topLvl">
          <ac:chgData name="Roger Demas" userId="28aa9ab9-2cff-4339-a71e-688b45fe36de" providerId="ADAL" clId="{5AB86460-B9B4-42D1-88F3-447ABFFBC21C}" dt="2025-05-21T21:15:48.145" v="21" actId="478"/>
          <ac:grpSpMkLst>
            <pc:docMk/>
            <pc:sldMk cId="40945732" sldId="2146847779"/>
            <ac:grpSpMk id="17" creationId="{3B7132FE-8648-6A1A-666C-00B2038CD35B}"/>
          </ac:grpSpMkLst>
        </pc:grpChg>
        <pc:grpChg chg="mod">
          <ac:chgData name="Roger Demas" userId="28aa9ab9-2cff-4339-a71e-688b45fe36de" providerId="ADAL" clId="{5AB86460-B9B4-42D1-88F3-447ABFFBC21C}" dt="2025-05-21T21:41:17.904" v="1118" actId="14100"/>
          <ac:grpSpMkLst>
            <pc:docMk/>
            <pc:sldMk cId="40945732" sldId="2146847779"/>
            <ac:grpSpMk id="19" creationId="{ACA20C16-97FA-0480-AABB-31CBB46D65D9}"/>
          </ac:grpSpMkLst>
        </pc:grpChg>
        <pc:picChg chg="add mod">
          <ac:chgData name="Roger Demas" userId="28aa9ab9-2cff-4339-a71e-688b45fe36de" providerId="ADAL" clId="{5AB86460-B9B4-42D1-88F3-447ABFFBC21C}" dt="2025-05-21T21:15:55.953" v="22" actId="1076"/>
          <ac:picMkLst>
            <pc:docMk/>
            <pc:sldMk cId="40945732" sldId="2146847779"/>
            <ac:picMk id="1026" creationId="{9952A1D0-835E-B9EC-E9DE-6866E4CC0728}"/>
          </ac:picMkLst>
        </pc:picChg>
      </pc:sldChg>
      <pc:sldChg chg="modSp mod">
        <pc:chgData name="Roger Demas" userId="28aa9ab9-2cff-4339-a71e-688b45fe36de" providerId="ADAL" clId="{5AB86460-B9B4-42D1-88F3-447ABFFBC21C}" dt="2025-05-21T18:20:49.723" v="14" actId="14100"/>
        <pc:sldMkLst>
          <pc:docMk/>
          <pc:sldMk cId="1864589106" sldId="2146847850"/>
        </pc:sldMkLst>
        <pc:graphicFrameChg chg="mod">
          <ac:chgData name="Roger Demas" userId="28aa9ab9-2cff-4339-a71e-688b45fe36de" providerId="ADAL" clId="{5AB86460-B9B4-42D1-88F3-447ABFFBC21C}" dt="2025-05-21T18:20:49.723" v="14" actId="14100"/>
          <ac:graphicFrameMkLst>
            <pc:docMk/>
            <pc:sldMk cId="1864589106" sldId="2146847850"/>
            <ac:graphicFrameMk id="22" creationId="{74AE2626-89CF-485F-7B1F-0F7D8A4E2D77}"/>
          </ac:graphicFrameMkLst>
        </pc:graphicFrameChg>
      </pc:sldChg>
      <pc:sldChg chg="add">
        <pc:chgData name="Roger Demas" userId="28aa9ab9-2cff-4339-a71e-688b45fe36de" providerId="ADAL" clId="{5AB86460-B9B4-42D1-88F3-447ABFFBC21C}" dt="2025-05-23T18:39:43.624" v="1494"/>
        <pc:sldMkLst>
          <pc:docMk/>
          <pc:sldMk cId="4271822632" sldId="2146847890"/>
        </pc:sldMkLst>
      </pc:sldChg>
      <pc:sldChg chg="add del">
        <pc:chgData name="Roger Demas" userId="28aa9ab9-2cff-4339-a71e-688b45fe36de" providerId="ADAL" clId="{5AB86460-B9B4-42D1-88F3-447ABFFBC21C}" dt="2025-05-23T18:40:31.826" v="1497" actId="47"/>
        <pc:sldMkLst>
          <pc:docMk/>
          <pc:sldMk cId="1425183101" sldId="2146847944"/>
        </pc:sldMkLst>
      </pc:sldChg>
      <pc:sldChg chg="add ord">
        <pc:chgData name="Roger Demas" userId="28aa9ab9-2cff-4339-a71e-688b45fe36de" providerId="ADAL" clId="{5AB86460-B9B4-42D1-88F3-447ABFFBC21C}" dt="2025-05-23T18:42:30.218" v="1500"/>
        <pc:sldMkLst>
          <pc:docMk/>
          <pc:sldMk cId="1332813670" sldId="2146847964"/>
        </pc:sldMkLst>
      </pc:sldChg>
      <pc:sldChg chg="modSp add mod">
        <pc:chgData name="Roger Demas" userId="28aa9ab9-2cff-4339-a71e-688b45fe36de" providerId="ADAL" clId="{5AB86460-B9B4-42D1-88F3-447ABFFBC21C}" dt="2025-05-23T18:43:07.758" v="1503" actId="114"/>
        <pc:sldMkLst>
          <pc:docMk/>
          <pc:sldMk cId="2580624715" sldId="2146847967"/>
        </pc:sldMkLst>
        <pc:spChg chg="mod">
          <ac:chgData name="Roger Demas" userId="28aa9ab9-2cff-4339-a71e-688b45fe36de" providerId="ADAL" clId="{5AB86460-B9B4-42D1-88F3-447ABFFBC21C}" dt="2025-05-23T18:43:07.758" v="1503" actId="114"/>
          <ac:spMkLst>
            <pc:docMk/>
            <pc:sldMk cId="2580624715" sldId="2146847967"/>
            <ac:spMk id="62" creationId="{C708836E-147A-7139-8F95-4161AC76F21C}"/>
          </ac:spMkLst>
        </pc:spChg>
      </pc:sldChg>
      <pc:sldChg chg="add del">
        <pc:chgData name="Roger Demas" userId="28aa9ab9-2cff-4339-a71e-688b45fe36de" providerId="ADAL" clId="{5AB86460-B9B4-42D1-88F3-447ABFFBC21C}" dt="2025-05-23T18:39:49.907" v="1495" actId="47"/>
        <pc:sldMkLst>
          <pc:docMk/>
          <pc:sldMk cId="2343524746" sldId="2146847970"/>
        </pc:sldMkLst>
      </pc:sldChg>
      <pc:sldChg chg="add">
        <pc:chgData name="Roger Demas" userId="28aa9ab9-2cff-4339-a71e-688b45fe36de" providerId="ADAL" clId="{5AB86460-B9B4-42D1-88F3-447ABFFBC21C}" dt="2025-05-23T18:38:27.050" v="1492"/>
        <pc:sldMkLst>
          <pc:docMk/>
          <pc:sldMk cId="4097401510" sldId="21468479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D058D-2CD4-4D3F-8892-2A8358D5229B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A2085A0-45A3-48C6-A557-E648E6A2F441}">
      <dgm:prSet/>
      <dgm:spPr/>
      <dgm:t>
        <a:bodyPr/>
        <a:lstStyle/>
        <a:p>
          <a:r>
            <a:rPr lang="en-CA" b="1" dirty="0"/>
            <a:t>Our group retention rate is dependably over 99%</a:t>
          </a:r>
          <a:endParaRPr lang="en-US" strike="sngStrike" dirty="0"/>
        </a:p>
      </dgm:t>
    </dgm:pt>
    <dgm:pt modelId="{2535593E-15E6-4351-8828-DBB9E109D1E0}" type="parTrans" cxnId="{485BBBEE-0827-4984-B978-C3A1BE1FF574}">
      <dgm:prSet/>
      <dgm:spPr/>
      <dgm:t>
        <a:bodyPr/>
        <a:lstStyle/>
        <a:p>
          <a:endParaRPr lang="en-US"/>
        </a:p>
      </dgm:t>
    </dgm:pt>
    <dgm:pt modelId="{7625829A-345E-4295-8F85-E8AB24058E16}" type="sibTrans" cxnId="{485BBBEE-0827-4984-B978-C3A1BE1FF574}">
      <dgm:prSet/>
      <dgm:spPr/>
      <dgm:t>
        <a:bodyPr/>
        <a:lstStyle/>
        <a:p>
          <a:endParaRPr lang="en-US"/>
        </a:p>
      </dgm:t>
    </dgm:pt>
    <dgm:pt modelId="{CF326B90-5DD0-4F5A-BC6B-645CB482189E}">
      <dgm:prSet/>
      <dgm:spPr/>
      <dgm:t>
        <a:bodyPr/>
        <a:lstStyle/>
        <a:p>
          <a:r>
            <a:rPr lang="en-CA" b="1" dirty="0">
              <a:solidFill>
                <a:schemeClr val="bg1"/>
              </a:solidFill>
            </a:rPr>
            <a:t>Consistently rated Top Employer in many categories</a:t>
          </a:r>
          <a:endParaRPr lang="en-US" dirty="0">
            <a:solidFill>
              <a:schemeClr val="bg1"/>
            </a:solidFill>
          </a:endParaRPr>
        </a:p>
      </dgm:t>
    </dgm:pt>
    <dgm:pt modelId="{C478803D-D057-4D39-82C0-FC7564488FC6}" type="parTrans" cxnId="{49C520BA-4E7D-4BF6-96C8-D1363A606BB3}">
      <dgm:prSet/>
      <dgm:spPr/>
      <dgm:t>
        <a:bodyPr/>
        <a:lstStyle/>
        <a:p>
          <a:endParaRPr lang="en-US"/>
        </a:p>
      </dgm:t>
    </dgm:pt>
    <dgm:pt modelId="{54670CDA-DD57-45ED-B013-540020CFEB53}" type="sibTrans" cxnId="{49C520BA-4E7D-4BF6-96C8-D1363A606BB3}">
      <dgm:prSet/>
      <dgm:spPr/>
      <dgm:t>
        <a:bodyPr/>
        <a:lstStyle/>
        <a:p>
          <a:endParaRPr lang="en-US"/>
        </a:p>
      </dgm:t>
    </dgm:pt>
    <dgm:pt modelId="{4304FC25-998D-47F8-BB01-D75AD079F260}">
      <dgm:prSet/>
      <dgm:spPr/>
      <dgm:t>
        <a:bodyPr/>
        <a:lstStyle/>
        <a:p>
          <a:r>
            <a:rPr lang="en-CA" b="1" dirty="0"/>
            <a:t>The Personal Insurance proudly celebrated 50 years of providing Home and Auto Insurance benefits to over 650 different employer groups and associations in 2024</a:t>
          </a:r>
          <a:endParaRPr lang="en-US" dirty="0"/>
        </a:p>
      </dgm:t>
    </dgm:pt>
    <dgm:pt modelId="{75E241E5-C1FC-4216-A8E0-9B6E56F6562F}" type="parTrans" cxnId="{19CDDC5E-34DE-4F4C-855E-16C363E8F9CB}">
      <dgm:prSet/>
      <dgm:spPr/>
      <dgm:t>
        <a:bodyPr/>
        <a:lstStyle/>
        <a:p>
          <a:endParaRPr lang="en-CA"/>
        </a:p>
      </dgm:t>
    </dgm:pt>
    <dgm:pt modelId="{72950A73-98C4-460D-B0DE-6D15DD58ACFE}" type="sibTrans" cxnId="{19CDDC5E-34DE-4F4C-855E-16C363E8F9CB}">
      <dgm:prSet/>
      <dgm:spPr/>
      <dgm:t>
        <a:bodyPr/>
        <a:lstStyle/>
        <a:p>
          <a:endParaRPr lang="en-CA"/>
        </a:p>
      </dgm:t>
    </dgm:pt>
    <dgm:pt modelId="{DD568138-4D74-41D4-8376-B001C41E0B77}" type="pres">
      <dgm:prSet presAssocID="{042D058D-2CD4-4D3F-8892-2A8358D5229B}" presName="linear" presStyleCnt="0">
        <dgm:presLayoutVars>
          <dgm:animLvl val="lvl"/>
          <dgm:resizeHandles val="exact"/>
        </dgm:presLayoutVars>
      </dgm:prSet>
      <dgm:spPr/>
    </dgm:pt>
    <dgm:pt modelId="{D255C2C2-9543-4E9D-BCBF-A9B81A3BCDCF}" type="pres">
      <dgm:prSet presAssocID="{4304FC25-998D-47F8-BB01-D75AD079F260}" presName="parentText" presStyleLbl="node1" presStyleIdx="0" presStyleCnt="3" custLinFactNeighborY="-65894">
        <dgm:presLayoutVars>
          <dgm:chMax val="0"/>
          <dgm:bulletEnabled val="1"/>
        </dgm:presLayoutVars>
      </dgm:prSet>
      <dgm:spPr/>
    </dgm:pt>
    <dgm:pt modelId="{11EA9289-E4AC-44FE-8520-3A0780B99FB3}" type="pres">
      <dgm:prSet presAssocID="{72950A73-98C4-460D-B0DE-6D15DD58ACFE}" presName="spacer" presStyleCnt="0"/>
      <dgm:spPr/>
    </dgm:pt>
    <dgm:pt modelId="{9DAAE1A5-E3BD-47CE-99E9-2ECA5BEE9449}" type="pres">
      <dgm:prSet presAssocID="{2A2085A0-45A3-48C6-A557-E648E6A2F4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39E98A-BCA1-4B92-8478-937B59399EEE}" type="pres">
      <dgm:prSet presAssocID="{7625829A-345E-4295-8F85-E8AB24058E16}" presName="spacer" presStyleCnt="0"/>
      <dgm:spPr/>
    </dgm:pt>
    <dgm:pt modelId="{149AED89-7516-49BC-A666-3C022AA3AA2E}" type="pres">
      <dgm:prSet presAssocID="{CF326B90-5DD0-4F5A-BC6B-645CB482189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B0BA0E-BC5F-4901-9A9B-3B4AB7272F31}" type="presOf" srcId="{4304FC25-998D-47F8-BB01-D75AD079F260}" destId="{D255C2C2-9543-4E9D-BCBF-A9B81A3BCDCF}" srcOrd="0" destOrd="0" presId="urn:microsoft.com/office/officeart/2005/8/layout/vList2"/>
    <dgm:cxn modelId="{19CDDC5E-34DE-4F4C-855E-16C363E8F9CB}" srcId="{042D058D-2CD4-4D3F-8892-2A8358D5229B}" destId="{4304FC25-998D-47F8-BB01-D75AD079F260}" srcOrd="0" destOrd="0" parTransId="{75E241E5-C1FC-4216-A8E0-9B6E56F6562F}" sibTransId="{72950A73-98C4-460D-B0DE-6D15DD58ACFE}"/>
    <dgm:cxn modelId="{012AABB4-0B6D-4501-BCBF-C0620EF08220}" type="presOf" srcId="{2A2085A0-45A3-48C6-A557-E648E6A2F441}" destId="{9DAAE1A5-E3BD-47CE-99E9-2ECA5BEE9449}" srcOrd="0" destOrd="0" presId="urn:microsoft.com/office/officeart/2005/8/layout/vList2"/>
    <dgm:cxn modelId="{49C520BA-4E7D-4BF6-96C8-D1363A606BB3}" srcId="{042D058D-2CD4-4D3F-8892-2A8358D5229B}" destId="{CF326B90-5DD0-4F5A-BC6B-645CB482189E}" srcOrd="2" destOrd="0" parTransId="{C478803D-D057-4D39-82C0-FC7564488FC6}" sibTransId="{54670CDA-DD57-45ED-B013-540020CFEB53}"/>
    <dgm:cxn modelId="{7B8986C1-9FCC-455F-BD31-149F7DACEC95}" type="presOf" srcId="{042D058D-2CD4-4D3F-8892-2A8358D5229B}" destId="{DD568138-4D74-41D4-8376-B001C41E0B77}" srcOrd="0" destOrd="0" presId="urn:microsoft.com/office/officeart/2005/8/layout/vList2"/>
    <dgm:cxn modelId="{73BD80D8-0EB9-4141-9A38-EE0A9FD5AD18}" type="presOf" srcId="{CF326B90-5DD0-4F5A-BC6B-645CB482189E}" destId="{149AED89-7516-49BC-A666-3C022AA3AA2E}" srcOrd="0" destOrd="0" presId="urn:microsoft.com/office/officeart/2005/8/layout/vList2"/>
    <dgm:cxn modelId="{485BBBEE-0827-4984-B978-C3A1BE1FF574}" srcId="{042D058D-2CD4-4D3F-8892-2A8358D5229B}" destId="{2A2085A0-45A3-48C6-A557-E648E6A2F441}" srcOrd="1" destOrd="0" parTransId="{2535593E-15E6-4351-8828-DBB9E109D1E0}" sibTransId="{7625829A-345E-4295-8F85-E8AB24058E16}"/>
    <dgm:cxn modelId="{8D3F8496-BFFE-47DB-93B9-A506B1E29157}" type="presParOf" srcId="{DD568138-4D74-41D4-8376-B001C41E0B77}" destId="{D255C2C2-9543-4E9D-BCBF-A9B81A3BCDCF}" srcOrd="0" destOrd="0" presId="urn:microsoft.com/office/officeart/2005/8/layout/vList2"/>
    <dgm:cxn modelId="{51DC75C9-E612-4888-9763-61DD708E1C2C}" type="presParOf" srcId="{DD568138-4D74-41D4-8376-B001C41E0B77}" destId="{11EA9289-E4AC-44FE-8520-3A0780B99FB3}" srcOrd="1" destOrd="0" presId="urn:microsoft.com/office/officeart/2005/8/layout/vList2"/>
    <dgm:cxn modelId="{3E403586-42B5-470A-8A69-6EFAC821DA5D}" type="presParOf" srcId="{DD568138-4D74-41D4-8376-B001C41E0B77}" destId="{9DAAE1A5-E3BD-47CE-99E9-2ECA5BEE9449}" srcOrd="2" destOrd="0" presId="urn:microsoft.com/office/officeart/2005/8/layout/vList2"/>
    <dgm:cxn modelId="{C8AC8B3E-90F5-4F94-BD2C-EADFEB9BA416}" type="presParOf" srcId="{DD568138-4D74-41D4-8376-B001C41E0B77}" destId="{DD39E98A-BCA1-4B92-8478-937B59399EEE}" srcOrd="3" destOrd="0" presId="urn:microsoft.com/office/officeart/2005/8/layout/vList2"/>
    <dgm:cxn modelId="{214A0C6D-3E53-4CEC-8D85-2657C0162E0E}" type="presParOf" srcId="{DD568138-4D74-41D4-8376-B001C41E0B77}" destId="{149AED89-7516-49BC-A666-3C022AA3AA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CF2E0-740E-4D09-A4FD-324F9A5AB209}" type="doc">
      <dgm:prSet loTypeId="urn:diagrams.loki3.com/Bracke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4ED78B6-F947-4AF5-AAEE-F4D75DA6A240}">
      <dgm:prSet phldrT="[Text]" custT="1"/>
      <dgm:spPr/>
      <dgm:t>
        <a:bodyPr/>
        <a:lstStyle/>
        <a:p>
          <a:pPr algn="ctr">
            <a:buSzPts val="1000"/>
          </a:pPr>
          <a:r>
            <a:rPr lang="en-CA" sz="2000" b="1" u="sng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Observations over the past 5 years:</a:t>
          </a:r>
          <a:endParaRPr lang="en-CA" sz="2000" b="1" u="sng">
            <a:solidFill>
              <a:srgbClr val="0070C0"/>
            </a:solidFill>
          </a:endParaRPr>
        </a:p>
      </dgm:t>
    </dgm:pt>
    <dgm:pt modelId="{5FBFAA62-B06C-415F-8D0D-CF12E1F57143}" type="parTrans" cxnId="{D70D4396-86E0-4F82-BE2D-AE7AC2E4D37D}">
      <dgm:prSet/>
      <dgm:spPr/>
      <dgm:t>
        <a:bodyPr/>
        <a:lstStyle/>
        <a:p>
          <a:endParaRPr lang="en-CA"/>
        </a:p>
      </dgm:t>
    </dgm:pt>
    <dgm:pt modelId="{9EDB3E6D-3F6B-4408-AE6B-F19191C42F9D}" type="sibTrans" cxnId="{D70D4396-86E0-4F82-BE2D-AE7AC2E4D37D}">
      <dgm:prSet/>
      <dgm:spPr/>
      <dgm:t>
        <a:bodyPr/>
        <a:lstStyle/>
        <a:p>
          <a:endParaRPr lang="en-CA"/>
        </a:p>
      </dgm:t>
    </dgm:pt>
    <dgm:pt modelId="{9C5DAA11-C90C-4AB1-9925-404CD4157426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r>
            <a:rPr lang="en-CA" sz="1600">
              <a:effectLst/>
              <a:ea typeface="Aptos" panose="020B0004020202020204" pitchFamily="34" charset="0"/>
              <a:cs typeface="Times New Roman" panose="02020603050405020304" pitchFamily="18" charset="0"/>
            </a:rPr>
            <a:t>In extreme weather, (i.e. Calgary’s record hailstorm last year), both cars and homes are equally susceptible to damage.</a:t>
          </a:r>
          <a:endParaRPr lang="en-CA" sz="1600"/>
        </a:p>
      </dgm:t>
    </dgm:pt>
    <dgm:pt modelId="{350A74D9-3934-4076-9C3B-A3A83D3C7D8B}" type="parTrans" cxnId="{D67FD937-D6DD-4B4F-986A-2FA0DC1660D1}">
      <dgm:prSet/>
      <dgm:spPr/>
      <dgm:t>
        <a:bodyPr/>
        <a:lstStyle/>
        <a:p>
          <a:endParaRPr lang="en-CA"/>
        </a:p>
      </dgm:t>
    </dgm:pt>
    <dgm:pt modelId="{343B1617-DCA2-4136-8CCD-3A0BC4CB6B31}" type="sibTrans" cxnId="{D67FD937-D6DD-4B4F-986A-2FA0DC1660D1}">
      <dgm:prSet/>
      <dgm:spPr/>
      <dgm:t>
        <a:bodyPr/>
        <a:lstStyle/>
        <a:p>
          <a:endParaRPr lang="en-CA"/>
        </a:p>
      </dgm:t>
    </dgm:pt>
    <dgm:pt modelId="{3453B99E-8E13-4DC7-9682-67DA05F7A1AE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r>
            <a:rPr lang="en-CA" sz="1600">
              <a:effectLst/>
              <a:ea typeface="Aptos" panose="020B0004020202020204" pitchFamily="34" charset="0"/>
              <a:cs typeface="Times New Roman" panose="02020603050405020304" pitchFamily="18" charset="0"/>
            </a:rPr>
            <a:t>Auto theft has increased significantly in Ontario, Quebec and Alberta.</a:t>
          </a:r>
          <a:endParaRPr lang="en-CA" sz="1600"/>
        </a:p>
      </dgm:t>
    </dgm:pt>
    <dgm:pt modelId="{0D213FD5-581A-4669-8D35-5921D43B8351}" type="parTrans" cxnId="{81E3AC43-2A45-420E-A722-4E455ABAF86F}">
      <dgm:prSet/>
      <dgm:spPr/>
      <dgm:t>
        <a:bodyPr/>
        <a:lstStyle/>
        <a:p>
          <a:endParaRPr lang="en-CA"/>
        </a:p>
      </dgm:t>
    </dgm:pt>
    <dgm:pt modelId="{743B8E1A-D9EC-40C6-ABEE-07FACFDF50C1}" type="sibTrans" cxnId="{81E3AC43-2A45-420E-A722-4E455ABAF86F}">
      <dgm:prSet/>
      <dgm:spPr/>
      <dgm:t>
        <a:bodyPr/>
        <a:lstStyle/>
        <a:p>
          <a:endParaRPr lang="en-CA"/>
        </a:p>
      </dgm:t>
    </dgm:pt>
    <dgm:pt modelId="{E4047B2B-2F31-4094-8238-206709CC9911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endParaRPr lang="en-CA" sz="1600"/>
        </a:p>
      </dgm:t>
    </dgm:pt>
    <dgm:pt modelId="{29FA5D32-A9BF-494B-987B-DB3259FA123B}" type="parTrans" cxnId="{52EE4476-FB95-45C6-B5F5-47762C3062AB}">
      <dgm:prSet/>
      <dgm:spPr/>
      <dgm:t>
        <a:bodyPr/>
        <a:lstStyle/>
        <a:p>
          <a:endParaRPr lang="en-CA"/>
        </a:p>
      </dgm:t>
    </dgm:pt>
    <dgm:pt modelId="{B69AD272-CC00-4929-9AD6-6D1335C62293}" type="sibTrans" cxnId="{52EE4476-FB95-45C6-B5F5-47762C3062AB}">
      <dgm:prSet/>
      <dgm:spPr/>
      <dgm:t>
        <a:bodyPr/>
        <a:lstStyle/>
        <a:p>
          <a:endParaRPr lang="en-CA"/>
        </a:p>
      </dgm:t>
    </dgm:pt>
    <dgm:pt modelId="{BE4A747B-E9A7-4435-A7BE-FFB256E7BBF3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r>
            <a:rPr lang="en-CA" sz="1600">
              <a:effectLst/>
              <a:ea typeface="Aptos" panose="020B0004020202020204" pitchFamily="34" charset="0"/>
              <a:cs typeface="Times New Roman" panose="02020603050405020304" pitchFamily="18" charset="0"/>
            </a:rPr>
            <a:t>From 2019-2024, vehicle prices have increased from a low of 45.1% in Alberta to a high of 85.5% in Quebec.</a:t>
          </a:r>
          <a:endParaRPr lang="en-CA" sz="1600"/>
        </a:p>
      </dgm:t>
    </dgm:pt>
    <dgm:pt modelId="{9405A448-8E0A-4A8D-B268-72DC01A0B061}" type="parTrans" cxnId="{75B11A95-4EE0-4585-BE2D-1935E1783D80}">
      <dgm:prSet/>
      <dgm:spPr/>
      <dgm:t>
        <a:bodyPr/>
        <a:lstStyle/>
        <a:p>
          <a:endParaRPr lang="en-CA"/>
        </a:p>
      </dgm:t>
    </dgm:pt>
    <dgm:pt modelId="{0F3B6DE8-8C01-4FDB-80CC-02477BD72A94}" type="sibTrans" cxnId="{75B11A95-4EE0-4585-BE2D-1935E1783D80}">
      <dgm:prSet/>
      <dgm:spPr/>
      <dgm:t>
        <a:bodyPr/>
        <a:lstStyle/>
        <a:p>
          <a:endParaRPr lang="en-CA"/>
        </a:p>
      </dgm:t>
    </dgm:pt>
    <dgm:pt modelId="{9031FA8D-AAF1-4880-B07F-96DBCEC5AB0D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endParaRPr lang="en-CA" sz="1600"/>
        </a:p>
      </dgm:t>
    </dgm:pt>
    <dgm:pt modelId="{AFF17F70-4932-4E0B-825F-1EC3204171E7}" type="parTrans" cxnId="{0143C050-7127-431D-ACE2-F73045B2F765}">
      <dgm:prSet/>
      <dgm:spPr/>
      <dgm:t>
        <a:bodyPr/>
        <a:lstStyle/>
        <a:p>
          <a:endParaRPr lang="en-CA"/>
        </a:p>
      </dgm:t>
    </dgm:pt>
    <dgm:pt modelId="{328772E3-28C4-4355-9D7B-D932E5F19458}" type="sibTrans" cxnId="{0143C050-7127-431D-ACE2-F73045B2F765}">
      <dgm:prSet/>
      <dgm:spPr/>
      <dgm:t>
        <a:bodyPr/>
        <a:lstStyle/>
        <a:p>
          <a:endParaRPr lang="en-CA"/>
        </a:p>
      </dgm:t>
    </dgm:pt>
    <dgm:pt modelId="{EE4DBD67-A9F6-4825-8603-8D9521F6AA5C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r>
            <a:rPr lang="en-CA" sz="1600">
              <a:effectLst/>
              <a:ea typeface="Aptos" panose="020B0004020202020204" pitchFamily="34" charset="0"/>
              <a:cs typeface="Times New Roman" panose="02020603050405020304" pitchFamily="18" charset="0"/>
            </a:rPr>
            <a:t>Electric vehicles are costlier to </a:t>
          </a:r>
          <a:r>
            <a:rPr lang="en-CA" sz="1600">
              <a:ea typeface="Aptos" panose="020B0004020202020204" pitchFamily="34" charset="0"/>
              <a:cs typeface="Times New Roman" panose="02020603050405020304" pitchFamily="18" charset="0"/>
            </a:rPr>
            <a:t>repair and there are more of them on the roads.</a:t>
          </a:r>
          <a:endParaRPr lang="en-CA" sz="1600"/>
        </a:p>
      </dgm:t>
    </dgm:pt>
    <dgm:pt modelId="{28853920-3D82-408B-A23A-4FCA9ED44D7F}" type="parTrans" cxnId="{DAAF4085-F1D7-4F22-8503-4E7DE1D69E15}">
      <dgm:prSet/>
      <dgm:spPr/>
      <dgm:t>
        <a:bodyPr/>
        <a:lstStyle/>
        <a:p>
          <a:endParaRPr lang="en-CA"/>
        </a:p>
      </dgm:t>
    </dgm:pt>
    <dgm:pt modelId="{160402B9-0CDB-4542-BBF7-E1AB89F692B7}" type="sibTrans" cxnId="{DAAF4085-F1D7-4F22-8503-4E7DE1D69E15}">
      <dgm:prSet/>
      <dgm:spPr/>
      <dgm:t>
        <a:bodyPr/>
        <a:lstStyle/>
        <a:p>
          <a:endParaRPr lang="en-CA"/>
        </a:p>
      </dgm:t>
    </dgm:pt>
    <dgm:pt modelId="{8FBCAF50-0D30-46A3-8858-D7C3F5C60EF0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endParaRPr lang="en-CA" sz="1600"/>
        </a:p>
      </dgm:t>
    </dgm:pt>
    <dgm:pt modelId="{A94930E3-55CE-4BB5-93D7-2DDECAD1F85C}" type="parTrans" cxnId="{73E61A55-1F5E-499B-AD38-28A09493ADF3}">
      <dgm:prSet/>
      <dgm:spPr/>
      <dgm:t>
        <a:bodyPr/>
        <a:lstStyle/>
        <a:p>
          <a:endParaRPr lang="en-CA"/>
        </a:p>
      </dgm:t>
    </dgm:pt>
    <dgm:pt modelId="{FAC2BA2E-43B3-4E27-80A5-35B234242FE4}" type="sibTrans" cxnId="{73E61A55-1F5E-499B-AD38-28A09493ADF3}">
      <dgm:prSet/>
      <dgm:spPr/>
      <dgm:t>
        <a:bodyPr/>
        <a:lstStyle/>
        <a:p>
          <a:endParaRPr lang="en-CA"/>
        </a:p>
      </dgm:t>
    </dgm:pt>
    <dgm:pt modelId="{9D281A48-25DA-45FE-BE30-0F2A1B5466FD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r>
            <a:rPr lang="en-CA" sz="1600">
              <a:ea typeface="Aptos" panose="020B0004020202020204" pitchFamily="34" charset="0"/>
              <a:cs typeface="Times New Roman" panose="02020603050405020304" pitchFamily="18" charset="0"/>
            </a:rPr>
            <a:t>I</a:t>
          </a:r>
          <a:r>
            <a:rPr lang="en-CA" sz="1600">
              <a:effectLst/>
              <a:ea typeface="Aptos" panose="020B0004020202020204" pitchFamily="34" charset="0"/>
              <a:cs typeface="Times New Roman" panose="02020603050405020304" pitchFamily="18" charset="0"/>
            </a:rPr>
            <a:t>ncreases in parts, maintenance and repair costs for private passenger vehicles, which can contain up to tens of thousands of parts.</a:t>
          </a:r>
          <a:endParaRPr lang="en-CA" sz="1600"/>
        </a:p>
      </dgm:t>
    </dgm:pt>
    <dgm:pt modelId="{9F6280B8-1195-4CE1-B9D6-8E3B1C9A27EB}" type="parTrans" cxnId="{A2AD6F9B-F47A-495F-B470-10B55914AD78}">
      <dgm:prSet/>
      <dgm:spPr/>
      <dgm:t>
        <a:bodyPr/>
        <a:lstStyle/>
        <a:p>
          <a:endParaRPr lang="en-CA"/>
        </a:p>
      </dgm:t>
    </dgm:pt>
    <dgm:pt modelId="{6CD0AC00-6E03-450B-94FE-FE25FE53B04A}" type="sibTrans" cxnId="{A2AD6F9B-F47A-495F-B470-10B55914AD78}">
      <dgm:prSet/>
      <dgm:spPr/>
      <dgm:t>
        <a:bodyPr/>
        <a:lstStyle/>
        <a:p>
          <a:endParaRPr lang="en-CA"/>
        </a:p>
      </dgm:t>
    </dgm:pt>
    <dgm:pt modelId="{90032275-BE89-4AB9-BD75-82BD483BE9C2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endParaRPr lang="en-CA" sz="1600"/>
        </a:p>
      </dgm:t>
    </dgm:pt>
    <dgm:pt modelId="{EF2EE03B-05CD-4DEF-BB12-7DA56072BAAF}" type="parTrans" cxnId="{05EBCAAD-D51D-4D08-8B55-CB00BD012FAF}">
      <dgm:prSet/>
      <dgm:spPr/>
      <dgm:t>
        <a:bodyPr/>
        <a:lstStyle/>
        <a:p>
          <a:endParaRPr lang="en-CA"/>
        </a:p>
      </dgm:t>
    </dgm:pt>
    <dgm:pt modelId="{33C42B3F-2B1D-4201-B1AB-56B8FAD3C07C}" type="sibTrans" cxnId="{05EBCAAD-D51D-4D08-8B55-CB00BD012FAF}">
      <dgm:prSet/>
      <dgm:spPr/>
      <dgm:t>
        <a:bodyPr/>
        <a:lstStyle/>
        <a:p>
          <a:endParaRPr lang="en-CA"/>
        </a:p>
      </dgm:t>
    </dgm:pt>
    <dgm:pt modelId="{2CE51258-29CB-4EC9-9F1C-222B30807773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r>
            <a:rPr lang="en-CA" sz="1600">
              <a:ea typeface="Aptos" panose="020B0004020202020204" pitchFamily="34" charset="0"/>
              <a:cs typeface="Times New Roman" panose="02020603050405020304" pitchFamily="18" charset="0"/>
            </a:rPr>
            <a:t>D</a:t>
          </a:r>
          <a:r>
            <a:rPr lang="en-CA" sz="1600">
              <a:effectLst/>
              <a:ea typeface="Aptos" panose="020B0004020202020204" pitchFamily="34" charset="0"/>
              <a:cs typeface="Times New Roman" panose="02020603050405020304" pitchFamily="18" charset="0"/>
            </a:rPr>
            <a:t>espite lowering fatality rates vehicle safety features have led to increased claims  costs.</a:t>
          </a:r>
          <a:endParaRPr lang="en-CA" sz="1600"/>
        </a:p>
      </dgm:t>
    </dgm:pt>
    <dgm:pt modelId="{EB2B7A9D-004C-4271-834D-D79C3C454BEA}" type="parTrans" cxnId="{F5E9D3C4-7A5E-4348-A1FC-87D7D9D19D5A}">
      <dgm:prSet/>
      <dgm:spPr/>
      <dgm:t>
        <a:bodyPr/>
        <a:lstStyle/>
        <a:p>
          <a:endParaRPr lang="en-CA"/>
        </a:p>
      </dgm:t>
    </dgm:pt>
    <dgm:pt modelId="{C04CD44C-FB4D-4CF3-8B8F-3F1B5D580CF7}" type="sibTrans" cxnId="{F5E9D3C4-7A5E-4348-A1FC-87D7D9D19D5A}">
      <dgm:prSet/>
      <dgm:spPr/>
      <dgm:t>
        <a:bodyPr/>
        <a:lstStyle/>
        <a:p>
          <a:endParaRPr lang="en-CA"/>
        </a:p>
      </dgm:t>
    </dgm:pt>
    <dgm:pt modelId="{B2B0188A-CC55-4DCE-8973-CE4BB2B42DAC}">
      <dgm:prSet phldrT="[Text]" custT="1"/>
      <dgm:spPr/>
      <dgm:t>
        <a:bodyPr/>
        <a:lstStyle/>
        <a:p>
          <a:pPr algn="l">
            <a:buSzPts val="1000"/>
            <a:buFont typeface="Arial" panose="020B0604020202020204" pitchFamily="34" charset="0"/>
            <a:buChar char="•"/>
          </a:pPr>
          <a:endParaRPr lang="en-CA" sz="1600"/>
        </a:p>
      </dgm:t>
    </dgm:pt>
    <dgm:pt modelId="{B5D35145-A547-4D8F-993B-7DCA1A0EF2EE}" type="parTrans" cxnId="{7AA3455E-BF9E-4AEF-A6B8-9664E0BD4896}">
      <dgm:prSet/>
      <dgm:spPr/>
      <dgm:t>
        <a:bodyPr/>
        <a:lstStyle/>
        <a:p>
          <a:endParaRPr lang="en-CA"/>
        </a:p>
      </dgm:t>
    </dgm:pt>
    <dgm:pt modelId="{AB9D3127-E292-472E-A2E1-3379392E23D6}" type="sibTrans" cxnId="{7AA3455E-BF9E-4AEF-A6B8-9664E0BD4896}">
      <dgm:prSet/>
      <dgm:spPr/>
      <dgm:t>
        <a:bodyPr/>
        <a:lstStyle/>
        <a:p>
          <a:endParaRPr lang="en-CA"/>
        </a:p>
      </dgm:t>
    </dgm:pt>
    <dgm:pt modelId="{7E90A7ED-CAC1-4A72-B270-C1F2967EC956}" type="pres">
      <dgm:prSet presAssocID="{459CF2E0-740E-4D09-A4FD-324F9A5AB209}" presName="Name0" presStyleCnt="0">
        <dgm:presLayoutVars>
          <dgm:dir/>
          <dgm:animLvl val="lvl"/>
          <dgm:resizeHandles val="exact"/>
        </dgm:presLayoutVars>
      </dgm:prSet>
      <dgm:spPr/>
    </dgm:pt>
    <dgm:pt modelId="{CDFA9B78-0BC2-46BC-8A55-F158EDE3A9D3}" type="pres">
      <dgm:prSet presAssocID="{94ED78B6-F947-4AF5-AAEE-F4D75DA6A240}" presName="linNode" presStyleCnt="0"/>
      <dgm:spPr/>
    </dgm:pt>
    <dgm:pt modelId="{3265669A-9053-4973-A58C-1A525EDCD937}" type="pres">
      <dgm:prSet presAssocID="{94ED78B6-F947-4AF5-AAEE-F4D75DA6A240}" presName="parTx" presStyleLbl="revTx" presStyleIdx="0" presStyleCnt="1">
        <dgm:presLayoutVars>
          <dgm:chMax val="1"/>
          <dgm:bulletEnabled val="1"/>
        </dgm:presLayoutVars>
      </dgm:prSet>
      <dgm:spPr/>
    </dgm:pt>
    <dgm:pt modelId="{50A20B7B-6C6F-41CB-911A-C4A9F628D512}" type="pres">
      <dgm:prSet presAssocID="{94ED78B6-F947-4AF5-AAEE-F4D75DA6A240}" presName="bracket" presStyleLbl="parChTrans1D1" presStyleIdx="0" presStyleCnt="1"/>
      <dgm:spPr/>
    </dgm:pt>
    <dgm:pt modelId="{94FAFC61-03B3-436F-BED3-05E49E0293F3}" type="pres">
      <dgm:prSet presAssocID="{94ED78B6-F947-4AF5-AAEE-F4D75DA6A240}" presName="spH" presStyleCnt="0"/>
      <dgm:spPr/>
    </dgm:pt>
    <dgm:pt modelId="{02B82FC4-1512-4C95-BFCE-508F9C84F720}" type="pres">
      <dgm:prSet presAssocID="{94ED78B6-F947-4AF5-AAEE-F4D75DA6A240}" presName="desTx" presStyleLbl="node1" presStyleIdx="0" presStyleCnt="1">
        <dgm:presLayoutVars>
          <dgm:bulletEnabled val="1"/>
        </dgm:presLayoutVars>
      </dgm:prSet>
      <dgm:spPr/>
    </dgm:pt>
  </dgm:ptLst>
  <dgm:cxnLst>
    <dgm:cxn modelId="{7C20AF01-023C-4B8A-8A41-0401F723C790}" type="presOf" srcId="{BE4A747B-E9A7-4435-A7BE-FFB256E7BBF3}" destId="{02B82FC4-1512-4C95-BFCE-508F9C84F720}" srcOrd="0" destOrd="4" presId="urn:diagrams.loki3.com/BracketList"/>
    <dgm:cxn modelId="{19F2A303-AB43-4CB6-A3D8-5674A6B4694D}" type="presOf" srcId="{9D281A48-25DA-45FE-BE30-0F2A1B5466FD}" destId="{02B82FC4-1512-4C95-BFCE-508F9C84F720}" srcOrd="0" destOrd="8" presId="urn:diagrams.loki3.com/BracketList"/>
    <dgm:cxn modelId="{D67FD937-D6DD-4B4F-986A-2FA0DC1660D1}" srcId="{94ED78B6-F947-4AF5-AAEE-F4D75DA6A240}" destId="{9C5DAA11-C90C-4AB1-9925-404CD4157426}" srcOrd="0" destOrd="0" parTransId="{350A74D9-3934-4076-9C3B-A3A83D3C7D8B}" sibTransId="{343B1617-DCA2-4136-8CCD-3A0BC4CB6B31}"/>
    <dgm:cxn modelId="{7AA3455E-BF9E-4AEF-A6B8-9664E0BD4896}" srcId="{94ED78B6-F947-4AF5-AAEE-F4D75DA6A240}" destId="{B2B0188A-CC55-4DCE-8973-CE4BB2B42DAC}" srcOrd="9" destOrd="0" parTransId="{B5D35145-A547-4D8F-993B-7DCA1A0EF2EE}" sibTransId="{AB9D3127-E292-472E-A2E1-3379392E23D6}"/>
    <dgm:cxn modelId="{8CD5B260-A22B-4352-985F-407C84522E7F}" type="presOf" srcId="{EE4DBD67-A9F6-4825-8603-8D9521F6AA5C}" destId="{02B82FC4-1512-4C95-BFCE-508F9C84F720}" srcOrd="0" destOrd="6" presId="urn:diagrams.loki3.com/BracketList"/>
    <dgm:cxn modelId="{81E3AC43-2A45-420E-A722-4E455ABAF86F}" srcId="{94ED78B6-F947-4AF5-AAEE-F4D75DA6A240}" destId="{3453B99E-8E13-4DC7-9682-67DA05F7A1AE}" srcOrd="2" destOrd="0" parTransId="{0D213FD5-581A-4669-8D35-5921D43B8351}" sibTransId="{743B8E1A-D9EC-40C6-ABEE-07FACFDF50C1}"/>
    <dgm:cxn modelId="{4D62126F-369A-41B1-A8E7-B25ABC3DF3AB}" type="presOf" srcId="{90032275-BE89-4AB9-BD75-82BD483BE9C2}" destId="{02B82FC4-1512-4C95-BFCE-508F9C84F720}" srcOrd="0" destOrd="7" presId="urn:diagrams.loki3.com/BracketList"/>
    <dgm:cxn modelId="{0143C050-7127-431D-ACE2-F73045B2F765}" srcId="{94ED78B6-F947-4AF5-AAEE-F4D75DA6A240}" destId="{9031FA8D-AAF1-4880-B07F-96DBCEC5AB0D}" srcOrd="3" destOrd="0" parTransId="{AFF17F70-4932-4E0B-825F-1EC3204171E7}" sibTransId="{328772E3-28C4-4355-9D7B-D932E5F19458}"/>
    <dgm:cxn modelId="{D14A2974-672B-4C1C-A6CE-A438730E5349}" type="presOf" srcId="{94ED78B6-F947-4AF5-AAEE-F4D75DA6A240}" destId="{3265669A-9053-4973-A58C-1A525EDCD937}" srcOrd="0" destOrd="0" presId="urn:diagrams.loki3.com/BracketList"/>
    <dgm:cxn modelId="{73E61A55-1F5E-499B-AD38-28A09493ADF3}" srcId="{94ED78B6-F947-4AF5-AAEE-F4D75DA6A240}" destId="{8FBCAF50-0D30-46A3-8858-D7C3F5C60EF0}" srcOrd="5" destOrd="0" parTransId="{A94930E3-55CE-4BB5-93D7-2DDECAD1F85C}" sibTransId="{FAC2BA2E-43B3-4E27-80A5-35B234242FE4}"/>
    <dgm:cxn modelId="{52EE4476-FB95-45C6-B5F5-47762C3062AB}" srcId="{94ED78B6-F947-4AF5-AAEE-F4D75DA6A240}" destId="{E4047B2B-2F31-4094-8238-206709CC9911}" srcOrd="1" destOrd="0" parTransId="{29FA5D32-A9BF-494B-987B-DB3259FA123B}" sibTransId="{B69AD272-CC00-4929-9AD6-6D1335C62293}"/>
    <dgm:cxn modelId="{DAAF4085-F1D7-4F22-8503-4E7DE1D69E15}" srcId="{94ED78B6-F947-4AF5-AAEE-F4D75DA6A240}" destId="{EE4DBD67-A9F6-4825-8603-8D9521F6AA5C}" srcOrd="6" destOrd="0" parTransId="{28853920-3D82-408B-A23A-4FCA9ED44D7F}" sibTransId="{160402B9-0CDB-4542-BBF7-E1AB89F692B7}"/>
    <dgm:cxn modelId="{75B11A95-4EE0-4585-BE2D-1935E1783D80}" srcId="{94ED78B6-F947-4AF5-AAEE-F4D75DA6A240}" destId="{BE4A747B-E9A7-4435-A7BE-FFB256E7BBF3}" srcOrd="4" destOrd="0" parTransId="{9405A448-8E0A-4A8D-B268-72DC01A0B061}" sibTransId="{0F3B6DE8-8C01-4FDB-80CC-02477BD72A94}"/>
    <dgm:cxn modelId="{D70D4396-86E0-4F82-BE2D-AE7AC2E4D37D}" srcId="{459CF2E0-740E-4D09-A4FD-324F9A5AB209}" destId="{94ED78B6-F947-4AF5-AAEE-F4D75DA6A240}" srcOrd="0" destOrd="0" parTransId="{5FBFAA62-B06C-415F-8D0D-CF12E1F57143}" sibTransId="{9EDB3E6D-3F6B-4408-AE6B-F19191C42F9D}"/>
    <dgm:cxn modelId="{67185497-08E4-415C-98A3-A92744402041}" type="presOf" srcId="{3453B99E-8E13-4DC7-9682-67DA05F7A1AE}" destId="{02B82FC4-1512-4C95-BFCE-508F9C84F720}" srcOrd="0" destOrd="2" presId="urn:diagrams.loki3.com/BracketList"/>
    <dgm:cxn modelId="{EBAB129B-3BFE-4EF1-AD16-B011208D717E}" type="presOf" srcId="{9C5DAA11-C90C-4AB1-9925-404CD4157426}" destId="{02B82FC4-1512-4C95-BFCE-508F9C84F720}" srcOrd="0" destOrd="0" presId="urn:diagrams.loki3.com/BracketList"/>
    <dgm:cxn modelId="{A2AD6F9B-F47A-495F-B470-10B55914AD78}" srcId="{94ED78B6-F947-4AF5-AAEE-F4D75DA6A240}" destId="{9D281A48-25DA-45FE-BE30-0F2A1B5466FD}" srcOrd="8" destOrd="0" parTransId="{9F6280B8-1195-4CE1-B9D6-8E3B1C9A27EB}" sibTransId="{6CD0AC00-6E03-450B-94FE-FE25FE53B04A}"/>
    <dgm:cxn modelId="{65EB909C-E3C1-419D-8A86-3E238861E220}" type="presOf" srcId="{2CE51258-29CB-4EC9-9F1C-222B30807773}" destId="{02B82FC4-1512-4C95-BFCE-508F9C84F720}" srcOrd="0" destOrd="10" presId="urn:diagrams.loki3.com/BracketList"/>
    <dgm:cxn modelId="{3B11A6A4-2F4D-4550-B841-C6FC2660EAB3}" type="presOf" srcId="{8FBCAF50-0D30-46A3-8858-D7C3F5C60EF0}" destId="{02B82FC4-1512-4C95-BFCE-508F9C84F720}" srcOrd="0" destOrd="5" presId="urn:diagrams.loki3.com/BracketList"/>
    <dgm:cxn modelId="{200103A7-7544-40AB-8E60-E09B4C5FF88D}" type="presOf" srcId="{9031FA8D-AAF1-4880-B07F-96DBCEC5AB0D}" destId="{02B82FC4-1512-4C95-BFCE-508F9C84F720}" srcOrd="0" destOrd="3" presId="urn:diagrams.loki3.com/BracketList"/>
    <dgm:cxn modelId="{05EBCAAD-D51D-4D08-8B55-CB00BD012FAF}" srcId="{94ED78B6-F947-4AF5-AAEE-F4D75DA6A240}" destId="{90032275-BE89-4AB9-BD75-82BD483BE9C2}" srcOrd="7" destOrd="0" parTransId="{EF2EE03B-05CD-4DEF-BB12-7DA56072BAAF}" sibTransId="{33C42B3F-2B1D-4201-B1AB-56B8FAD3C07C}"/>
    <dgm:cxn modelId="{6B14CFB8-62F5-46E9-9013-4A182BB49A30}" type="presOf" srcId="{B2B0188A-CC55-4DCE-8973-CE4BB2B42DAC}" destId="{02B82FC4-1512-4C95-BFCE-508F9C84F720}" srcOrd="0" destOrd="9" presId="urn:diagrams.loki3.com/BracketList"/>
    <dgm:cxn modelId="{F5E9D3C4-7A5E-4348-A1FC-87D7D9D19D5A}" srcId="{94ED78B6-F947-4AF5-AAEE-F4D75DA6A240}" destId="{2CE51258-29CB-4EC9-9F1C-222B30807773}" srcOrd="10" destOrd="0" parTransId="{EB2B7A9D-004C-4271-834D-D79C3C454BEA}" sibTransId="{C04CD44C-FB4D-4CF3-8B8F-3F1B5D580CF7}"/>
    <dgm:cxn modelId="{6B6FDEC6-7772-4D77-9C1F-D2748FEF0DF9}" type="presOf" srcId="{459CF2E0-740E-4D09-A4FD-324F9A5AB209}" destId="{7E90A7ED-CAC1-4A72-B270-C1F2967EC956}" srcOrd="0" destOrd="0" presId="urn:diagrams.loki3.com/BracketList"/>
    <dgm:cxn modelId="{045AB6CB-850E-453C-9827-41C8D67923C7}" type="presOf" srcId="{E4047B2B-2F31-4094-8238-206709CC9911}" destId="{02B82FC4-1512-4C95-BFCE-508F9C84F720}" srcOrd="0" destOrd="1" presId="urn:diagrams.loki3.com/BracketList"/>
    <dgm:cxn modelId="{05274786-9D98-4BA6-A9B7-406EFB45E157}" type="presParOf" srcId="{7E90A7ED-CAC1-4A72-B270-C1F2967EC956}" destId="{CDFA9B78-0BC2-46BC-8A55-F158EDE3A9D3}" srcOrd="0" destOrd="0" presId="urn:diagrams.loki3.com/BracketList"/>
    <dgm:cxn modelId="{3C1D8444-D99E-4CA6-9B14-13B80C64616A}" type="presParOf" srcId="{CDFA9B78-0BC2-46BC-8A55-F158EDE3A9D3}" destId="{3265669A-9053-4973-A58C-1A525EDCD937}" srcOrd="0" destOrd="0" presId="urn:diagrams.loki3.com/BracketList"/>
    <dgm:cxn modelId="{41040857-6C6F-4691-BFCD-46AFFA5BEB4D}" type="presParOf" srcId="{CDFA9B78-0BC2-46BC-8A55-F158EDE3A9D3}" destId="{50A20B7B-6C6F-41CB-911A-C4A9F628D512}" srcOrd="1" destOrd="0" presId="urn:diagrams.loki3.com/BracketList"/>
    <dgm:cxn modelId="{B8F94E8D-5E0C-44DA-8395-947222C83208}" type="presParOf" srcId="{CDFA9B78-0BC2-46BC-8A55-F158EDE3A9D3}" destId="{94FAFC61-03B3-436F-BED3-05E49E0293F3}" srcOrd="2" destOrd="0" presId="urn:diagrams.loki3.com/BracketList"/>
    <dgm:cxn modelId="{EB5B2026-C47C-4534-B98A-F481F235B9A0}" type="presParOf" srcId="{CDFA9B78-0BC2-46BC-8A55-F158EDE3A9D3}" destId="{02B82FC4-1512-4C95-BFCE-508F9C84F720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11C077-0F9B-42B2-81F6-AE608B4259C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871F3DAA-F0D1-4174-BBD3-5DB1BC069CCA}">
      <dgm:prSet/>
      <dgm:spPr/>
      <dgm:t>
        <a:bodyPr/>
        <a:lstStyle/>
        <a:p>
          <a:r>
            <a:rPr lang="en-CA" b="1"/>
            <a:t>Auto Insurance Savings</a:t>
          </a:r>
        </a:p>
      </dgm:t>
    </dgm:pt>
    <dgm:pt modelId="{4C5AED92-0F02-45AE-A89A-941C72ACE96E}" type="parTrans" cxnId="{19B5C14B-75A8-41A8-AEB4-341CC5FD7FB2}">
      <dgm:prSet/>
      <dgm:spPr/>
      <dgm:t>
        <a:bodyPr/>
        <a:lstStyle/>
        <a:p>
          <a:endParaRPr lang="en-CA"/>
        </a:p>
      </dgm:t>
    </dgm:pt>
    <dgm:pt modelId="{28902E70-8D26-4213-BDB7-F6AA355CCEF5}" type="sibTrans" cxnId="{19B5C14B-75A8-41A8-AEB4-341CC5FD7FB2}">
      <dgm:prSet/>
      <dgm:spPr/>
      <dgm:t>
        <a:bodyPr/>
        <a:lstStyle/>
        <a:p>
          <a:endParaRPr lang="en-CA"/>
        </a:p>
      </dgm:t>
    </dgm:pt>
    <dgm:pt modelId="{791F4343-1EB1-415F-8FB9-CC9B6A6B2F75}">
      <dgm:prSet/>
      <dgm:spPr/>
      <dgm:t>
        <a:bodyPr/>
        <a:lstStyle/>
        <a:p>
          <a:r>
            <a:rPr lang="en-CA" b="1"/>
            <a:t>Good Driving Record Savings</a:t>
          </a:r>
          <a:r>
            <a:rPr lang="en-CA"/>
            <a:t>: Save more if you have a clean driving record with no chargeable accidents or serious convictions</a:t>
          </a:r>
        </a:p>
      </dgm:t>
    </dgm:pt>
    <dgm:pt modelId="{5E2715AF-EEDF-400C-9681-3293AE3F4415}" type="parTrans" cxnId="{9E4EEA0D-1505-4E3B-884A-03DFA4201936}">
      <dgm:prSet/>
      <dgm:spPr/>
      <dgm:t>
        <a:bodyPr/>
        <a:lstStyle/>
        <a:p>
          <a:endParaRPr lang="en-CA"/>
        </a:p>
      </dgm:t>
    </dgm:pt>
    <dgm:pt modelId="{4BFD5C5E-EC93-49F9-8A78-7D199E3D5B2C}" type="sibTrans" cxnId="{9E4EEA0D-1505-4E3B-884A-03DFA4201936}">
      <dgm:prSet/>
      <dgm:spPr/>
      <dgm:t>
        <a:bodyPr/>
        <a:lstStyle/>
        <a:p>
          <a:endParaRPr lang="en-CA"/>
        </a:p>
      </dgm:t>
    </dgm:pt>
    <dgm:pt modelId="{F22FF60B-614A-43A3-8095-0BF2F6D2214F}">
      <dgm:prSet/>
      <dgm:spPr/>
      <dgm:t>
        <a:bodyPr/>
        <a:lstStyle/>
        <a:p>
          <a:r>
            <a:rPr lang="en-CA" b="1"/>
            <a:t>Home Insurance Savings</a:t>
          </a:r>
        </a:p>
      </dgm:t>
    </dgm:pt>
    <dgm:pt modelId="{49268105-BEF7-4860-B0C0-AD57BAC84700}" type="parTrans" cxnId="{7824BACF-ABA9-410E-A4E0-C2C6A6374B09}">
      <dgm:prSet/>
      <dgm:spPr/>
      <dgm:t>
        <a:bodyPr/>
        <a:lstStyle/>
        <a:p>
          <a:endParaRPr lang="en-CA"/>
        </a:p>
      </dgm:t>
    </dgm:pt>
    <dgm:pt modelId="{49424712-20B3-4BEC-B4F8-14695DC0D2BD}" type="sibTrans" cxnId="{7824BACF-ABA9-410E-A4E0-C2C6A6374B09}">
      <dgm:prSet/>
      <dgm:spPr/>
      <dgm:t>
        <a:bodyPr/>
        <a:lstStyle/>
        <a:p>
          <a:endParaRPr lang="en-CA"/>
        </a:p>
      </dgm:t>
    </dgm:pt>
    <dgm:pt modelId="{5BCCD23E-2430-476B-88DA-8EA126A7C1B0}">
      <dgm:prSet/>
      <dgm:spPr/>
      <dgm:t>
        <a:bodyPr/>
        <a:lstStyle/>
        <a:p>
          <a:r>
            <a:rPr lang="en-CA" b="1"/>
            <a:t>Multi-Line Savings</a:t>
          </a:r>
          <a:r>
            <a:rPr lang="en-CA"/>
            <a:t>: Save up to 35% on your home insurance when you bundle it with auto insurance</a:t>
          </a:r>
        </a:p>
      </dgm:t>
    </dgm:pt>
    <dgm:pt modelId="{1E63058D-0848-4848-BB36-C866E1606104}" type="parTrans" cxnId="{EF2F1ADC-605C-41AB-864B-D7B0641C5CF6}">
      <dgm:prSet/>
      <dgm:spPr/>
      <dgm:t>
        <a:bodyPr/>
        <a:lstStyle/>
        <a:p>
          <a:endParaRPr lang="en-CA"/>
        </a:p>
      </dgm:t>
    </dgm:pt>
    <dgm:pt modelId="{8A2FD1A0-4247-4EE0-90DE-95491706E0E2}" type="sibTrans" cxnId="{EF2F1ADC-605C-41AB-864B-D7B0641C5CF6}">
      <dgm:prSet/>
      <dgm:spPr/>
      <dgm:t>
        <a:bodyPr/>
        <a:lstStyle/>
        <a:p>
          <a:endParaRPr lang="en-CA"/>
        </a:p>
      </dgm:t>
    </dgm:pt>
    <dgm:pt modelId="{706D818C-B801-410B-BDA3-28C822A6C92F}">
      <dgm:prSet/>
      <dgm:spPr/>
      <dgm:t>
        <a:bodyPr/>
        <a:lstStyle/>
        <a:p>
          <a:r>
            <a:rPr lang="en-CA" b="1"/>
            <a:t>Claims-Free Offer</a:t>
          </a:r>
          <a:r>
            <a:rPr lang="en-CA"/>
            <a:t>: Save up to 20% if you have been claims-free for several years</a:t>
          </a:r>
        </a:p>
      </dgm:t>
    </dgm:pt>
    <dgm:pt modelId="{DA5DE43B-ACC6-4491-A504-C3E41EB9CDC4}" type="parTrans" cxnId="{366E5C66-0AD4-4B4C-9021-41959E0A7B43}">
      <dgm:prSet/>
      <dgm:spPr/>
      <dgm:t>
        <a:bodyPr/>
        <a:lstStyle/>
        <a:p>
          <a:endParaRPr lang="en-CA"/>
        </a:p>
      </dgm:t>
    </dgm:pt>
    <dgm:pt modelId="{B98A6FE5-88B3-4698-B0D5-37776BDE96C5}" type="sibTrans" cxnId="{366E5C66-0AD4-4B4C-9021-41959E0A7B43}">
      <dgm:prSet/>
      <dgm:spPr/>
      <dgm:t>
        <a:bodyPr/>
        <a:lstStyle/>
        <a:p>
          <a:endParaRPr lang="en-CA"/>
        </a:p>
      </dgm:t>
    </dgm:pt>
    <dgm:pt modelId="{F0581139-1032-4F4D-ACA1-FCB8818CBC3B}">
      <dgm:prSet/>
      <dgm:spPr/>
      <dgm:t>
        <a:bodyPr/>
        <a:lstStyle/>
        <a:p>
          <a:r>
            <a:rPr lang="en-CA" b="1"/>
            <a:t>Water Damage Prevention System Savings</a:t>
          </a:r>
          <a:r>
            <a:rPr lang="en-CA"/>
            <a:t>: Save up to 10% if you have systems like automatic water valve shut-off, leak detectors, or a pneumatic backflow system.</a:t>
          </a:r>
        </a:p>
      </dgm:t>
    </dgm:pt>
    <dgm:pt modelId="{37025397-77C5-4C3F-BF26-B621481A8F71}" type="parTrans" cxnId="{1DA40399-A2BE-4EFC-82A9-6D36ADDE43A5}">
      <dgm:prSet/>
      <dgm:spPr/>
      <dgm:t>
        <a:bodyPr/>
        <a:lstStyle/>
        <a:p>
          <a:endParaRPr lang="en-CA"/>
        </a:p>
      </dgm:t>
    </dgm:pt>
    <dgm:pt modelId="{5FCC07C7-BEB9-4AD9-8676-E1F37D5070C1}" type="sibTrans" cxnId="{1DA40399-A2BE-4EFC-82A9-6D36ADDE43A5}">
      <dgm:prSet/>
      <dgm:spPr/>
      <dgm:t>
        <a:bodyPr/>
        <a:lstStyle/>
        <a:p>
          <a:endParaRPr lang="en-CA"/>
        </a:p>
      </dgm:t>
    </dgm:pt>
    <dgm:pt modelId="{C109E3C6-ABD0-4D33-A8F8-9911243D100C}">
      <dgm:prSet/>
      <dgm:spPr/>
      <dgm:t>
        <a:bodyPr/>
        <a:lstStyle/>
        <a:p>
          <a:r>
            <a:rPr lang="en-CA" b="1"/>
            <a:t>Alarm System Savings</a:t>
          </a:r>
          <a:r>
            <a:rPr lang="en-CA"/>
            <a:t>: Save up to 10% if you have a centrally-monitored fire and burglar alarm system installed in your home</a:t>
          </a:r>
        </a:p>
      </dgm:t>
    </dgm:pt>
    <dgm:pt modelId="{B70FD471-285C-4823-A8DE-734D8AC3F106}" type="parTrans" cxnId="{24B9EEED-9645-4159-88BF-C72B8DBC0714}">
      <dgm:prSet/>
      <dgm:spPr/>
      <dgm:t>
        <a:bodyPr/>
        <a:lstStyle/>
        <a:p>
          <a:endParaRPr lang="en-CA"/>
        </a:p>
      </dgm:t>
    </dgm:pt>
    <dgm:pt modelId="{EDC3496F-5380-400D-AB40-5C8DC2CC12CD}" type="sibTrans" cxnId="{24B9EEED-9645-4159-88BF-C72B8DBC0714}">
      <dgm:prSet/>
      <dgm:spPr/>
      <dgm:t>
        <a:bodyPr/>
        <a:lstStyle/>
        <a:p>
          <a:endParaRPr lang="en-CA"/>
        </a:p>
      </dgm:t>
    </dgm:pt>
    <dgm:pt modelId="{369B586D-C663-4F6A-A67D-A926B870E07A}">
      <dgm:prSet/>
      <dgm:spPr/>
      <dgm:t>
        <a:bodyPr/>
        <a:lstStyle/>
        <a:p>
          <a:r>
            <a:rPr lang="en-CA" b="1"/>
            <a:t>Additional Benefits</a:t>
          </a:r>
        </a:p>
      </dgm:t>
    </dgm:pt>
    <dgm:pt modelId="{ADAEE785-31BE-4C70-BEF7-66B710A5BEF3}" type="parTrans" cxnId="{4F078D5B-A00A-4C3E-8BA2-3279E962F2A5}">
      <dgm:prSet/>
      <dgm:spPr/>
      <dgm:t>
        <a:bodyPr/>
        <a:lstStyle/>
        <a:p>
          <a:endParaRPr lang="en-CA"/>
        </a:p>
      </dgm:t>
    </dgm:pt>
    <dgm:pt modelId="{168955C8-6426-46AD-B428-D42F105012CA}" type="sibTrans" cxnId="{4F078D5B-A00A-4C3E-8BA2-3279E962F2A5}">
      <dgm:prSet/>
      <dgm:spPr/>
      <dgm:t>
        <a:bodyPr/>
        <a:lstStyle/>
        <a:p>
          <a:endParaRPr lang="en-CA"/>
        </a:p>
      </dgm:t>
    </dgm:pt>
    <dgm:pt modelId="{EC2DD5E0-A2C6-45B9-9937-FC9F3418E78D}">
      <dgm:prSet/>
      <dgm:spPr/>
      <dgm:t>
        <a:bodyPr/>
        <a:lstStyle/>
        <a:p>
          <a:r>
            <a:rPr lang="en-CA" b="1"/>
            <a:t>Identity Theft Assistance</a:t>
          </a:r>
          <a:r>
            <a:rPr lang="en-CA"/>
            <a:t>: Get free identity theft assistance when you insure your home with The Personal.</a:t>
          </a:r>
        </a:p>
      </dgm:t>
    </dgm:pt>
    <dgm:pt modelId="{8FCB19B1-CE44-42DE-A884-DA40463B3647}" type="parTrans" cxnId="{9D69FBA8-0F03-4465-8172-A3D552C8F7EC}">
      <dgm:prSet/>
      <dgm:spPr/>
      <dgm:t>
        <a:bodyPr/>
        <a:lstStyle/>
        <a:p>
          <a:endParaRPr lang="en-CA"/>
        </a:p>
      </dgm:t>
    </dgm:pt>
    <dgm:pt modelId="{D5E69DEA-B16B-429A-A19C-08856EBEAC8E}" type="sibTrans" cxnId="{9D69FBA8-0F03-4465-8172-A3D552C8F7EC}">
      <dgm:prSet/>
      <dgm:spPr/>
      <dgm:t>
        <a:bodyPr/>
        <a:lstStyle/>
        <a:p>
          <a:endParaRPr lang="en-CA"/>
        </a:p>
      </dgm:t>
    </dgm:pt>
    <dgm:pt modelId="{7B962181-B782-4153-8AC0-F6B18F7D437A}">
      <dgm:prSet/>
      <dgm:spPr/>
      <dgm:t>
        <a:bodyPr/>
        <a:lstStyle/>
        <a:p>
          <a:r>
            <a:rPr lang="en-CA" b="1"/>
            <a:t>Ajusto® Program</a:t>
          </a:r>
          <a:r>
            <a:rPr lang="en-CA"/>
            <a:t>: Sign up for Ajusto and get a 10% enrolment discount on your auto insurance premium for the first 6 months</a:t>
          </a:r>
        </a:p>
      </dgm:t>
    </dgm:pt>
    <dgm:pt modelId="{0CF1466B-4A16-471E-877C-257517A58D7F}" type="parTrans" cxnId="{42E52885-E64A-4235-A54A-5D9A4AD2977E}">
      <dgm:prSet/>
      <dgm:spPr/>
      <dgm:t>
        <a:bodyPr/>
        <a:lstStyle/>
        <a:p>
          <a:endParaRPr lang="en-CA"/>
        </a:p>
      </dgm:t>
    </dgm:pt>
    <dgm:pt modelId="{E470B51E-E011-4716-8FD9-7C93A9F29B1B}" type="sibTrans" cxnId="{42E52885-E64A-4235-A54A-5D9A4AD2977E}">
      <dgm:prSet/>
      <dgm:spPr/>
      <dgm:t>
        <a:bodyPr/>
        <a:lstStyle/>
        <a:p>
          <a:endParaRPr lang="en-CA"/>
        </a:p>
      </dgm:t>
    </dgm:pt>
    <dgm:pt modelId="{8B4EA7BA-4DE9-407E-BEEC-D4CD656008E6}">
      <dgm:prSet/>
      <dgm:spPr/>
      <dgm:t>
        <a:bodyPr/>
        <a:lstStyle/>
        <a:p>
          <a:r>
            <a:rPr lang="en-CA" b="1"/>
            <a:t>Pet Insurance For Cats and Dogs</a:t>
          </a:r>
          <a:r>
            <a:rPr lang="en-CA"/>
            <a:t>: Get your cat or dog the care they need and help avoid unexpected vet bills</a:t>
          </a:r>
        </a:p>
      </dgm:t>
    </dgm:pt>
    <dgm:pt modelId="{8CFC7C42-91A6-4BCF-8784-9559CE6DCE54}" type="parTrans" cxnId="{3D7A984B-4E4E-49AB-9397-D545B702BD99}">
      <dgm:prSet/>
      <dgm:spPr/>
      <dgm:t>
        <a:bodyPr/>
        <a:lstStyle/>
        <a:p>
          <a:endParaRPr lang="en-CA"/>
        </a:p>
      </dgm:t>
    </dgm:pt>
    <dgm:pt modelId="{C56E1CF0-9183-44E7-8062-AB0147FE01FD}" type="sibTrans" cxnId="{3D7A984B-4E4E-49AB-9397-D545B702BD99}">
      <dgm:prSet/>
      <dgm:spPr/>
      <dgm:t>
        <a:bodyPr/>
        <a:lstStyle/>
        <a:p>
          <a:endParaRPr lang="en-CA"/>
        </a:p>
      </dgm:t>
    </dgm:pt>
    <dgm:pt modelId="{BF21A453-7D51-40B8-93A4-198678AD75A7}">
      <dgm:prSet/>
      <dgm:spPr/>
      <dgm:t>
        <a:bodyPr/>
        <a:lstStyle/>
        <a:p>
          <a:r>
            <a:rPr lang="en-CA" b="1"/>
            <a:t>Recreational Vehicle Insurance</a:t>
          </a:r>
          <a:r>
            <a:rPr lang="en-CA"/>
            <a:t>: Exclusive rates on motorcycles, boats and other RVs</a:t>
          </a:r>
        </a:p>
      </dgm:t>
    </dgm:pt>
    <dgm:pt modelId="{FF0A63C3-4770-4C86-B69B-452EABEE616D}" type="parTrans" cxnId="{74E30F9C-624B-42D2-A7A5-98198638DEC7}">
      <dgm:prSet/>
      <dgm:spPr/>
      <dgm:t>
        <a:bodyPr/>
        <a:lstStyle/>
        <a:p>
          <a:endParaRPr lang="en-CA"/>
        </a:p>
      </dgm:t>
    </dgm:pt>
    <dgm:pt modelId="{C3F5AFE1-4D5F-48F6-BC30-87867652BDAA}" type="sibTrans" cxnId="{74E30F9C-624B-42D2-A7A5-98198638DEC7}">
      <dgm:prSet/>
      <dgm:spPr/>
      <dgm:t>
        <a:bodyPr/>
        <a:lstStyle/>
        <a:p>
          <a:endParaRPr lang="en-CA"/>
        </a:p>
      </dgm:t>
    </dgm:pt>
    <dgm:pt modelId="{E27BA085-108E-44FF-A99F-572455DA3EBE}">
      <dgm:prSet/>
      <dgm:spPr/>
      <dgm:t>
        <a:bodyPr/>
        <a:lstStyle/>
        <a:p>
          <a:r>
            <a:rPr lang="en-CA" b="1"/>
            <a:t>Travel Insurance</a:t>
          </a:r>
          <a:r>
            <a:rPr lang="en-CA"/>
            <a:t>: Take advantage of The Personal Travel Insurance Program</a:t>
          </a:r>
        </a:p>
      </dgm:t>
    </dgm:pt>
    <dgm:pt modelId="{989BF158-0D93-4B4E-A068-F0B51EF09C32}" type="parTrans" cxnId="{F8D6416D-1538-49B0-B32A-3680A90F3B67}">
      <dgm:prSet/>
      <dgm:spPr/>
      <dgm:t>
        <a:bodyPr/>
        <a:lstStyle/>
        <a:p>
          <a:endParaRPr lang="en-CA"/>
        </a:p>
      </dgm:t>
    </dgm:pt>
    <dgm:pt modelId="{96E1245B-29E3-4B7A-A4C8-5AE0A7EA8E1E}" type="sibTrans" cxnId="{F8D6416D-1538-49B0-B32A-3680A90F3B67}">
      <dgm:prSet/>
      <dgm:spPr/>
      <dgm:t>
        <a:bodyPr/>
        <a:lstStyle/>
        <a:p>
          <a:endParaRPr lang="en-CA"/>
        </a:p>
      </dgm:t>
    </dgm:pt>
    <dgm:pt modelId="{57556733-0F73-4732-8594-299C17B10F95}">
      <dgm:prSet/>
      <dgm:spPr/>
      <dgm:t>
        <a:bodyPr/>
        <a:lstStyle/>
        <a:p>
          <a:r>
            <a:rPr lang="en-CA" b="1"/>
            <a:t>Radar™</a:t>
          </a:r>
          <a:r>
            <a:rPr lang="en-CA"/>
            <a:t>: If there’s a risk of severe weather that could damage your home and belongings, you’ll get an alert</a:t>
          </a:r>
        </a:p>
      </dgm:t>
    </dgm:pt>
    <dgm:pt modelId="{C18E088E-9DCC-4AFF-825A-D26022E3B585}" type="parTrans" cxnId="{E94DF2B7-9FE5-4C11-8AAC-56D2E407E352}">
      <dgm:prSet/>
      <dgm:spPr/>
      <dgm:t>
        <a:bodyPr/>
        <a:lstStyle/>
        <a:p>
          <a:endParaRPr lang="en-CA"/>
        </a:p>
      </dgm:t>
    </dgm:pt>
    <dgm:pt modelId="{973AC15D-380F-4879-8DD4-BB00BB9277A2}" type="sibTrans" cxnId="{E94DF2B7-9FE5-4C11-8AAC-56D2E407E352}">
      <dgm:prSet/>
      <dgm:spPr/>
      <dgm:t>
        <a:bodyPr/>
        <a:lstStyle/>
        <a:p>
          <a:endParaRPr lang="en-CA"/>
        </a:p>
      </dgm:t>
    </dgm:pt>
    <dgm:pt modelId="{7BBD47C7-80EC-4286-8B63-46B4F8C7BD46}">
      <dgm:prSet/>
      <dgm:spPr/>
      <dgm:t>
        <a:bodyPr/>
        <a:lstStyle/>
        <a:p>
          <a:r>
            <a:rPr lang="en-CA" b="1"/>
            <a:t>Multi-Vehicle Discount</a:t>
          </a:r>
          <a:r>
            <a:rPr lang="en-CA"/>
            <a:t>: Save more when you insure two or more cars with The Personal</a:t>
          </a:r>
        </a:p>
      </dgm:t>
    </dgm:pt>
    <dgm:pt modelId="{A2BD1ABE-F23C-4FAE-ACF8-0E58BFC92048}" type="parTrans" cxnId="{A344ECF4-6BF1-4B7A-96F2-A8D6CDF81ABE}">
      <dgm:prSet/>
      <dgm:spPr/>
      <dgm:t>
        <a:bodyPr/>
        <a:lstStyle/>
        <a:p>
          <a:endParaRPr lang="en-CA"/>
        </a:p>
      </dgm:t>
    </dgm:pt>
    <dgm:pt modelId="{B3945E91-8005-4156-8AD6-EC86A3A92B25}" type="sibTrans" cxnId="{A344ECF4-6BF1-4B7A-96F2-A8D6CDF81ABE}">
      <dgm:prSet/>
      <dgm:spPr/>
      <dgm:t>
        <a:bodyPr/>
        <a:lstStyle/>
        <a:p>
          <a:endParaRPr lang="en-CA"/>
        </a:p>
      </dgm:t>
    </dgm:pt>
    <dgm:pt modelId="{F636134D-D08F-4447-8835-9A9FECA97461}">
      <dgm:prSet/>
      <dgm:spPr/>
      <dgm:t>
        <a:bodyPr/>
        <a:lstStyle/>
        <a:p>
          <a:r>
            <a:rPr lang="en-CA" b="1"/>
            <a:t>Conviction Free/Zero Violations</a:t>
          </a:r>
          <a:r>
            <a:rPr lang="en-CA"/>
            <a:t>: Save more if you've had no traffic violations in the last 3 years</a:t>
          </a:r>
        </a:p>
      </dgm:t>
    </dgm:pt>
    <dgm:pt modelId="{E737C4A4-8916-412D-A40B-8CADF0B67752}" type="parTrans" cxnId="{5471B375-3B26-45C9-806E-B8E852208DDF}">
      <dgm:prSet/>
      <dgm:spPr/>
      <dgm:t>
        <a:bodyPr/>
        <a:lstStyle/>
        <a:p>
          <a:endParaRPr lang="en-CA"/>
        </a:p>
      </dgm:t>
    </dgm:pt>
    <dgm:pt modelId="{C5CE12B9-82F0-4F8C-97CB-36816DEC6CBD}" type="sibTrans" cxnId="{5471B375-3B26-45C9-806E-B8E852208DDF}">
      <dgm:prSet/>
      <dgm:spPr/>
      <dgm:t>
        <a:bodyPr/>
        <a:lstStyle/>
        <a:p>
          <a:endParaRPr lang="en-CA"/>
        </a:p>
      </dgm:t>
    </dgm:pt>
    <dgm:pt modelId="{3E7B6651-06A6-45EC-A8A3-B6D4CA47C7B8}" type="pres">
      <dgm:prSet presAssocID="{4D11C077-0F9B-42B2-81F6-AE608B4259C6}" presName="linear" presStyleCnt="0">
        <dgm:presLayoutVars>
          <dgm:dir/>
          <dgm:animLvl val="lvl"/>
          <dgm:resizeHandles val="exact"/>
        </dgm:presLayoutVars>
      </dgm:prSet>
      <dgm:spPr/>
    </dgm:pt>
    <dgm:pt modelId="{28481FE1-D602-4671-AEBF-A3C95900D2E6}" type="pres">
      <dgm:prSet presAssocID="{871F3DAA-F0D1-4174-BBD3-5DB1BC069CCA}" presName="parentLin" presStyleCnt="0"/>
      <dgm:spPr/>
    </dgm:pt>
    <dgm:pt modelId="{981954FF-77AB-4CC4-AD10-6B1D108DBE48}" type="pres">
      <dgm:prSet presAssocID="{871F3DAA-F0D1-4174-BBD3-5DB1BC069CCA}" presName="parentLeftMargin" presStyleLbl="node1" presStyleIdx="0" presStyleCnt="3"/>
      <dgm:spPr/>
    </dgm:pt>
    <dgm:pt modelId="{804BFEE8-6544-4669-851C-EFAFFC823F12}" type="pres">
      <dgm:prSet presAssocID="{871F3DAA-F0D1-4174-BBD3-5DB1BC069C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67C2C4-4343-40D5-B620-B176D7EAA685}" type="pres">
      <dgm:prSet presAssocID="{871F3DAA-F0D1-4174-BBD3-5DB1BC069CCA}" presName="negativeSpace" presStyleCnt="0"/>
      <dgm:spPr/>
    </dgm:pt>
    <dgm:pt modelId="{90C5D37C-7951-48AC-BA61-9DD2B66D65C0}" type="pres">
      <dgm:prSet presAssocID="{871F3DAA-F0D1-4174-BBD3-5DB1BC069CCA}" presName="childText" presStyleLbl="conFgAcc1" presStyleIdx="0" presStyleCnt="3">
        <dgm:presLayoutVars>
          <dgm:bulletEnabled val="1"/>
        </dgm:presLayoutVars>
      </dgm:prSet>
      <dgm:spPr/>
    </dgm:pt>
    <dgm:pt modelId="{EF31FB1E-2321-4909-BCC9-462DE0F9CF41}" type="pres">
      <dgm:prSet presAssocID="{28902E70-8D26-4213-BDB7-F6AA355CCEF5}" presName="spaceBetweenRectangles" presStyleCnt="0"/>
      <dgm:spPr/>
    </dgm:pt>
    <dgm:pt modelId="{2FD5E24B-C639-49AC-83F1-C0B924678440}" type="pres">
      <dgm:prSet presAssocID="{F22FF60B-614A-43A3-8095-0BF2F6D2214F}" presName="parentLin" presStyleCnt="0"/>
      <dgm:spPr/>
    </dgm:pt>
    <dgm:pt modelId="{A0459FBF-8EF9-46D9-BC78-1DE21A7439E7}" type="pres">
      <dgm:prSet presAssocID="{F22FF60B-614A-43A3-8095-0BF2F6D2214F}" presName="parentLeftMargin" presStyleLbl="node1" presStyleIdx="0" presStyleCnt="3"/>
      <dgm:spPr/>
    </dgm:pt>
    <dgm:pt modelId="{1B87CB56-3389-4830-9DED-C852CB4F04D9}" type="pres">
      <dgm:prSet presAssocID="{F22FF60B-614A-43A3-8095-0BF2F6D221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83A66C-160C-4809-9377-BBA1E54D9F49}" type="pres">
      <dgm:prSet presAssocID="{F22FF60B-614A-43A3-8095-0BF2F6D2214F}" presName="negativeSpace" presStyleCnt="0"/>
      <dgm:spPr/>
    </dgm:pt>
    <dgm:pt modelId="{71C8B2A3-ED91-47C9-952C-23048D8D0436}" type="pres">
      <dgm:prSet presAssocID="{F22FF60B-614A-43A3-8095-0BF2F6D2214F}" presName="childText" presStyleLbl="conFgAcc1" presStyleIdx="1" presStyleCnt="3">
        <dgm:presLayoutVars>
          <dgm:bulletEnabled val="1"/>
        </dgm:presLayoutVars>
      </dgm:prSet>
      <dgm:spPr/>
    </dgm:pt>
    <dgm:pt modelId="{8EE85FAD-EB1F-4E26-A357-CF23EB05BF20}" type="pres">
      <dgm:prSet presAssocID="{49424712-20B3-4BEC-B4F8-14695DC0D2BD}" presName="spaceBetweenRectangles" presStyleCnt="0"/>
      <dgm:spPr/>
    </dgm:pt>
    <dgm:pt modelId="{082743AF-4B63-4A79-9681-791C0FE863F8}" type="pres">
      <dgm:prSet presAssocID="{369B586D-C663-4F6A-A67D-A926B870E07A}" presName="parentLin" presStyleCnt="0"/>
      <dgm:spPr/>
    </dgm:pt>
    <dgm:pt modelId="{245D4D97-16EF-4969-BC19-8B7FBDD76FFD}" type="pres">
      <dgm:prSet presAssocID="{369B586D-C663-4F6A-A67D-A926B870E07A}" presName="parentLeftMargin" presStyleLbl="node1" presStyleIdx="1" presStyleCnt="3"/>
      <dgm:spPr/>
    </dgm:pt>
    <dgm:pt modelId="{23C73A1E-2E4D-4D8E-8BD7-7E0193BB68A7}" type="pres">
      <dgm:prSet presAssocID="{369B586D-C663-4F6A-A67D-A926B870E0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71C3B4-E7F9-4E84-833B-B8FB763A0332}" type="pres">
      <dgm:prSet presAssocID="{369B586D-C663-4F6A-A67D-A926B870E07A}" presName="negativeSpace" presStyleCnt="0"/>
      <dgm:spPr/>
    </dgm:pt>
    <dgm:pt modelId="{7E6DAC87-15B1-4ECC-9E34-D01758562132}" type="pres">
      <dgm:prSet presAssocID="{369B586D-C663-4F6A-A67D-A926B870E0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E10F00-E3B0-4ADE-8F3D-C3C24AE51CC6}" type="presOf" srcId="{E27BA085-108E-44FF-A99F-572455DA3EBE}" destId="{7E6DAC87-15B1-4ECC-9E34-D01758562132}" srcOrd="0" destOrd="5" presId="urn:microsoft.com/office/officeart/2005/8/layout/list1"/>
    <dgm:cxn modelId="{9E4EEA0D-1505-4E3B-884A-03DFA4201936}" srcId="{871F3DAA-F0D1-4174-BBD3-5DB1BC069CCA}" destId="{791F4343-1EB1-415F-8FB9-CC9B6A6B2F75}" srcOrd="0" destOrd="0" parTransId="{5E2715AF-EEDF-400C-9681-3293AE3F4415}" sibTransId="{4BFD5C5E-EC93-49F9-8A78-7D199E3D5B2C}"/>
    <dgm:cxn modelId="{E4911817-CE6F-4F78-BA27-31920A8641DA}" type="presOf" srcId="{871F3DAA-F0D1-4174-BBD3-5DB1BC069CCA}" destId="{981954FF-77AB-4CC4-AD10-6B1D108DBE48}" srcOrd="0" destOrd="0" presId="urn:microsoft.com/office/officeart/2005/8/layout/list1"/>
    <dgm:cxn modelId="{F86AAF3D-65E6-4E50-A9CF-67A488CFD3C7}" type="presOf" srcId="{7BBD47C7-80EC-4286-8B63-46B4F8C7BD46}" destId="{90C5D37C-7951-48AC-BA61-9DD2B66D65C0}" srcOrd="0" destOrd="1" presId="urn:microsoft.com/office/officeart/2005/8/layout/list1"/>
    <dgm:cxn modelId="{4F078D5B-A00A-4C3E-8BA2-3279E962F2A5}" srcId="{4D11C077-0F9B-42B2-81F6-AE608B4259C6}" destId="{369B586D-C663-4F6A-A67D-A926B870E07A}" srcOrd="2" destOrd="0" parTransId="{ADAEE785-31BE-4C70-BEF7-66B710A5BEF3}" sibTransId="{168955C8-6426-46AD-B428-D42F105012CA}"/>
    <dgm:cxn modelId="{39A76E41-28FA-41CF-A145-6A0FF2E44E5E}" type="presOf" srcId="{F22FF60B-614A-43A3-8095-0BF2F6D2214F}" destId="{1B87CB56-3389-4830-9DED-C852CB4F04D9}" srcOrd="1" destOrd="0" presId="urn:microsoft.com/office/officeart/2005/8/layout/list1"/>
    <dgm:cxn modelId="{366E5C66-0AD4-4B4C-9021-41959E0A7B43}" srcId="{F22FF60B-614A-43A3-8095-0BF2F6D2214F}" destId="{706D818C-B801-410B-BDA3-28C822A6C92F}" srcOrd="1" destOrd="0" parTransId="{DA5DE43B-ACC6-4491-A504-C3E41EB9CDC4}" sibTransId="{B98A6FE5-88B3-4698-B0D5-37776BDE96C5}"/>
    <dgm:cxn modelId="{3D7A984B-4E4E-49AB-9397-D545B702BD99}" srcId="{369B586D-C663-4F6A-A67D-A926B870E07A}" destId="{8B4EA7BA-4DE9-407E-BEEC-D4CD656008E6}" srcOrd="4" destOrd="0" parTransId="{8CFC7C42-91A6-4BCF-8784-9559CE6DCE54}" sibTransId="{C56E1CF0-9183-44E7-8062-AB0147FE01FD}"/>
    <dgm:cxn modelId="{19B5C14B-75A8-41A8-AEB4-341CC5FD7FB2}" srcId="{4D11C077-0F9B-42B2-81F6-AE608B4259C6}" destId="{871F3DAA-F0D1-4174-BBD3-5DB1BC069CCA}" srcOrd="0" destOrd="0" parTransId="{4C5AED92-0F02-45AE-A89A-941C72ACE96E}" sibTransId="{28902E70-8D26-4213-BDB7-F6AA355CCEF5}"/>
    <dgm:cxn modelId="{03E9484C-6D21-43C8-BF55-310B968FA5E7}" type="presOf" srcId="{F22FF60B-614A-43A3-8095-0BF2F6D2214F}" destId="{A0459FBF-8EF9-46D9-BC78-1DE21A7439E7}" srcOrd="0" destOrd="0" presId="urn:microsoft.com/office/officeart/2005/8/layout/list1"/>
    <dgm:cxn modelId="{F8D6416D-1538-49B0-B32A-3680A90F3B67}" srcId="{369B586D-C663-4F6A-A67D-A926B870E07A}" destId="{E27BA085-108E-44FF-A99F-572455DA3EBE}" srcOrd="5" destOrd="0" parTransId="{989BF158-0D93-4B4E-A068-F0B51EF09C32}" sibTransId="{96E1245B-29E3-4B7A-A4C8-5AE0A7EA8E1E}"/>
    <dgm:cxn modelId="{9AC8894D-7453-49CC-A366-4A76CE4A21C1}" type="presOf" srcId="{369B586D-C663-4F6A-A67D-A926B870E07A}" destId="{245D4D97-16EF-4969-BC19-8B7FBDD76FFD}" srcOrd="0" destOrd="0" presId="urn:microsoft.com/office/officeart/2005/8/layout/list1"/>
    <dgm:cxn modelId="{5471B375-3B26-45C9-806E-B8E852208DDF}" srcId="{871F3DAA-F0D1-4174-BBD3-5DB1BC069CCA}" destId="{F636134D-D08F-4447-8835-9A9FECA97461}" srcOrd="2" destOrd="0" parTransId="{E737C4A4-8916-412D-A40B-8CADF0B67752}" sibTransId="{C5CE12B9-82F0-4F8C-97CB-36816DEC6CBD}"/>
    <dgm:cxn modelId="{02A50485-5364-491D-851A-F120922F3A18}" type="presOf" srcId="{706D818C-B801-410B-BDA3-28C822A6C92F}" destId="{71C8B2A3-ED91-47C9-952C-23048D8D0436}" srcOrd="0" destOrd="1" presId="urn:microsoft.com/office/officeart/2005/8/layout/list1"/>
    <dgm:cxn modelId="{42E52885-E64A-4235-A54A-5D9A4AD2977E}" srcId="{369B586D-C663-4F6A-A67D-A926B870E07A}" destId="{7B962181-B782-4153-8AC0-F6B18F7D437A}" srcOrd="1" destOrd="0" parTransId="{0CF1466B-4A16-471E-877C-257517A58D7F}" sibTransId="{E470B51E-E011-4716-8FD9-7C93A9F29B1B}"/>
    <dgm:cxn modelId="{9194E587-9CEC-4483-AC35-6557233ABE81}" type="presOf" srcId="{5BCCD23E-2430-476B-88DA-8EA126A7C1B0}" destId="{71C8B2A3-ED91-47C9-952C-23048D8D0436}" srcOrd="0" destOrd="0" presId="urn:microsoft.com/office/officeart/2005/8/layout/list1"/>
    <dgm:cxn modelId="{2EAE6B96-E0B4-4D69-8D2A-266858CE8439}" type="presOf" srcId="{8B4EA7BA-4DE9-407E-BEEC-D4CD656008E6}" destId="{7E6DAC87-15B1-4ECC-9E34-D01758562132}" srcOrd="0" destOrd="4" presId="urn:microsoft.com/office/officeart/2005/8/layout/list1"/>
    <dgm:cxn modelId="{1DA40399-A2BE-4EFC-82A9-6D36ADDE43A5}" srcId="{F22FF60B-614A-43A3-8095-0BF2F6D2214F}" destId="{F0581139-1032-4F4D-ACA1-FCB8818CBC3B}" srcOrd="2" destOrd="0" parTransId="{37025397-77C5-4C3F-BF26-B621481A8F71}" sibTransId="{5FCC07C7-BEB9-4AD9-8676-E1F37D5070C1}"/>
    <dgm:cxn modelId="{74E30F9C-624B-42D2-A7A5-98198638DEC7}" srcId="{369B586D-C663-4F6A-A67D-A926B870E07A}" destId="{BF21A453-7D51-40B8-93A4-198678AD75A7}" srcOrd="3" destOrd="0" parTransId="{FF0A63C3-4770-4C86-B69B-452EABEE616D}" sibTransId="{C3F5AFE1-4D5F-48F6-BC30-87867652BDAA}"/>
    <dgm:cxn modelId="{9D69FBA8-0F03-4465-8172-A3D552C8F7EC}" srcId="{369B586D-C663-4F6A-A67D-A926B870E07A}" destId="{EC2DD5E0-A2C6-45B9-9937-FC9F3418E78D}" srcOrd="0" destOrd="0" parTransId="{8FCB19B1-CE44-42DE-A884-DA40463B3647}" sibTransId="{D5E69DEA-B16B-429A-A19C-08856EBEAC8E}"/>
    <dgm:cxn modelId="{DCFDE3B4-6182-47EE-89A7-37B4B8DCDCEE}" type="presOf" srcId="{57556733-0F73-4732-8594-299C17B10F95}" destId="{7E6DAC87-15B1-4ECC-9E34-D01758562132}" srcOrd="0" destOrd="2" presId="urn:microsoft.com/office/officeart/2005/8/layout/list1"/>
    <dgm:cxn modelId="{E94DF2B7-9FE5-4C11-8AAC-56D2E407E352}" srcId="{369B586D-C663-4F6A-A67D-A926B870E07A}" destId="{57556733-0F73-4732-8594-299C17B10F95}" srcOrd="2" destOrd="0" parTransId="{C18E088E-9DCC-4AFF-825A-D26022E3B585}" sibTransId="{973AC15D-380F-4879-8DD4-BB00BB9277A2}"/>
    <dgm:cxn modelId="{9F0C1CCD-7843-44DE-81EB-1412A868A473}" type="presOf" srcId="{F0581139-1032-4F4D-ACA1-FCB8818CBC3B}" destId="{71C8B2A3-ED91-47C9-952C-23048D8D0436}" srcOrd="0" destOrd="2" presId="urn:microsoft.com/office/officeart/2005/8/layout/list1"/>
    <dgm:cxn modelId="{7824BACF-ABA9-410E-A4E0-C2C6A6374B09}" srcId="{4D11C077-0F9B-42B2-81F6-AE608B4259C6}" destId="{F22FF60B-614A-43A3-8095-0BF2F6D2214F}" srcOrd="1" destOrd="0" parTransId="{49268105-BEF7-4860-B0C0-AD57BAC84700}" sibTransId="{49424712-20B3-4BEC-B4F8-14695DC0D2BD}"/>
    <dgm:cxn modelId="{A104C5D6-B84E-4E09-8E51-B90BBC9D8A3C}" type="presOf" srcId="{BF21A453-7D51-40B8-93A4-198678AD75A7}" destId="{7E6DAC87-15B1-4ECC-9E34-D01758562132}" srcOrd="0" destOrd="3" presId="urn:microsoft.com/office/officeart/2005/8/layout/list1"/>
    <dgm:cxn modelId="{FE8AEBD9-C62F-4F97-A6EE-985A18105DE9}" type="presOf" srcId="{F636134D-D08F-4447-8835-9A9FECA97461}" destId="{90C5D37C-7951-48AC-BA61-9DD2B66D65C0}" srcOrd="0" destOrd="2" presId="urn:microsoft.com/office/officeart/2005/8/layout/list1"/>
    <dgm:cxn modelId="{F271D4DB-0725-4B28-AC26-84292F8341F6}" type="presOf" srcId="{369B586D-C663-4F6A-A67D-A926B870E07A}" destId="{23C73A1E-2E4D-4D8E-8BD7-7E0193BB68A7}" srcOrd="1" destOrd="0" presId="urn:microsoft.com/office/officeart/2005/8/layout/list1"/>
    <dgm:cxn modelId="{EF2F1ADC-605C-41AB-864B-D7B0641C5CF6}" srcId="{F22FF60B-614A-43A3-8095-0BF2F6D2214F}" destId="{5BCCD23E-2430-476B-88DA-8EA126A7C1B0}" srcOrd="0" destOrd="0" parTransId="{1E63058D-0848-4848-BB36-C866E1606104}" sibTransId="{8A2FD1A0-4247-4EE0-90DE-95491706E0E2}"/>
    <dgm:cxn modelId="{E97C8DDC-28AD-4ED3-8978-9BDB6714A05E}" type="presOf" srcId="{C109E3C6-ABD0-4D33-A8F8-9911243D100C}" destId="{71C8B2A3-ED91-47C9-952C-23048D8D0436}" srcOrd="0" destOrd="3" presId="urn:microsoft.com/office/officeart/2005/8/layout/list1"/>
    <dgm:cxn modelId="{11872BDE-BEC8-4E65-BACA-F0B8176857C5}" type="presOf" srcId="{7B962181-B782-4153-8AC0-F6B18F7D437A}" destId="{7E6DAC87-15B1-4ECC-9E34-D01758562132}" srcOrd="0" destOrd="1" presId="urn:microsoft.com/office/officeart/2005/8/layout/list1"/>
    <dgm:cxn modelId="{AC99DAE0-5D0D-4BD7-ADF8-20DF2568CF3B}" type="presOf" srcId="{4D11C077-0F9B-42B2-81F6-AE608B4259C6}" destId="{3E7B6651-06A6-45EC-A8A3-B6D4CA47C7B8}" srcOrd="0" destOrd="0" presId="urn:microsoft.com/office/officeart/2005/8/layout/list1"/>
    <dgm:cxn modelId="{FAAD7DE7-4889-4505-9AC9-6F03F8438BB4}" type="presOf" srcId="{871F3DAA-F0D1-4174-BBD3-5DB1BC069CCA}" destId="{804BFEE8-6544-4669-851C-EFAFFC823F12}" srcOrd="1" destOrd="0" presId="urn:microsoft.com/office/officeart/2005/8/layout/list1"/>
    <dgm:cxn modelId="{24B9EEED-9645-4159-88BF-C72B8DBC0714}" srcId="{F22FF60B-614A-43A3-8095-0BF2F6D2214F}" destId="{C109E3C6-ABD0-4D33-A8F8-9911243D100C}" srcOrd="3" destOrd="0" parTransId="{B70FD471-285C-4823-A8DE-734D8AC3F106}" sibTransId="{EDC3496F-5380-400D-AB40-5C8DC2CC12CD}"/>
    <dgm:cxn modelId="{841C3FEF-4E40-4273-AD71-B7BA814678AF}" type="presOf" srcId="{791F4343-1EB1-415F-8FB9-CC9B6A6B2F75}" destId="{90C5D37C-7951-48AC-BA61-9DD2B66D65C0}" srcOrd="0" destOrd="0" presId="urn:microsoft.com/office/officeart/2005/8/layout/list1"/>
    <dgm:cxn modelId="{A344ECF4-6BF1-4B7A-96F2-A8D6CDF81ABE}" srcId="{871F3DAA-F0D1-4174-BBD3-5DB1BC069CCA}" destId="{7BBD47C7-80EC-4286-8B63-46B4F8C7BD46}" srcOrd="1" destOrd="0" parTransId="{A2BD1ABE-F23C-4FAE-ACF8-0E58BFC92048}" sibTransId="{B3945E91-8005-4156-8AD6-EC86A3A92B25}"/>
    <dgm:cxn modelId="{DDCB25FB-7615-4FD7-9813-270F787A26D5}" type="presOf" srcId="{EC2DD5E0-A2C6-45B9-9937-FC9F3418E78D}" destId="{7E6DAC87-15B1-4ECC-9E34-D01758562132}" srcOrd="0" destOrd="0" presId="urn:microsoft.com/office/officeart/2005/8/layout/list1"/>
    <dgm:cxn modelId="{455E264D-F9D3-421B-8388-1C26EDFE3EA5}" type="presParOf" srcId="{3E7B6651-06A6-45EC-A8A3-B6D4CA47C7B8}" destId="{28481FE1-D602-4671-AEBF-A3C95900D2E6}" srcOrd="0" destOrd="0" presId="urn:microsoft.com/office/officeart/2005/8/layout/list1"/>
    <dgm:cxn modelId="{4A43E98F-9A37-4617-9342-B77D50111D39}" type="presParOf" srcId="{28481FE1-D602-4671-AEBF-A3C95900D2E6}" destId="{981954FF-77AB-4CC4-AD10-6B1D108DBE48}" srcOrd="0" destOrd="0" presId="urn:microsoft.com/office/officeart/2005/8/layout/list1"/>
    <dgm:cxn modelId="{AEF10AE4-38B7-452E-B449-931C23178B30}" type="presParOf" srcId="{28481FE1-D602-4671-AEBF-A3C95900D2E6}" destId="{804BFEE8-6544-4669-851C-EFAFFC823F12}" srcOrd="1" destOrd="0" presId="urn:microsoft.com/office/officeart/2005/8/layout/list1"/>
    <dgm:cxn modelId="{C300D4FA-7958-400F-8437-6E27E45B315D}" type="presParOf" srcId="{3E7B6651-06A6-45EC-A8A3-B6D4CA47C7B8}" destId="{4C67C2C4-4343-40D5-B620-B176D7EAA685}" srcOrd="1" destOrd="0" presId="urn:microsoft.com/office/officeart/2005/8/layout/list1"/>
    <dgm:cxn modelId="{7E8B6AC1-DF51-4BDE-8623-60D8898A4E95}" type="presParOf" srcId="{3E7B6651-06A6-45EC-A8A3-B6D4CA47C7B8}" destId="{90C5D37C-7951-48AC-BA61-9DD2B66D65C0}" srcOrd="2" destOrd="0" presId="urn:microsoft.com/office/officeart/2005/8/layout/list1"/>
    <dgm:cxn modelId="{DC70876D-0E8A-48D5-94CE-861B2918D4E2}" type="presParOf" srcId="{3E7B6651-06A6-45EC-A8A3-B6D4CA47C7B8}" destId="{EF31FB1E-2321-4909-BCC9-462DE0F9CF41}" srcOrd="3" destOrd="0" presId="urn:microsoft.com/office/officeart/2005/8/layout/list1"/>
    <dgm:cxn modelId="{9E452CC7-FBD6-4F33-99D0-66A1CAE1BB8F}" type="presParOf" srcId="{3E7B6651-06A6-45EC-A8A3-B6D4CA47C7B8}" destId="{2FD5E24B-C639-49AC-83F1-C0B924678440}" srcOrd="4" destOrd="0" presId="urn:microsoft.com/office/officeart/2005/8/layout/list1"/>
    <dgm:cxn modelId="{712DC178-2402-4404-B01A-119A02AE9936}" type="presParOf" srcId="{2FD5E24B-C639-49AC-83F1-C0B924678440}" destId="{A0459FBF-8EF9-46D9-BC78-1DE21A7439E7}" srcOrd="0" destOrd="0" presId="urn:microsoft.com/office/officeart/2005/8/layout/list1"/>
    <dgm:cxn modelId="{30A1C4B9-11BE-4A20-B1FA-BEB8041EE345}" type="presParOf" srcId="{2FD5E24B-C639-49AC-83F1-C0B924678440}" destId="{1B87CB56-3389-4830-9DED-C852CB4F04D9}" srcOrd="1" destOrd="0" presId="urn:microsoft.com/office/officeart/2005/8/layout/list1"/>
    <dgm:cxn modelId="{4339A4E3-32EA-4CB3-99E2-2B510E04F5AC}" type="presParOf" srcId="{3E7B6651-06A6-45EC-A8A3-B6D4CA47C7B8}" destId="{A783A66C-160C-4809-9377-BBA1E54D9F49}" srcOrd="5" destOrd="0" presId="urn:microsoft.com/office/officeart/2005/8/layout/list1"/>
    <dgm:cxn modelId="{FCEC29F4-9732-42AB-A4DF-3C53F1537558}" type="presParOf" srcId="{3E7B6651-06A6-45EC-A8A3-B6D4CA47C7B8}" destId="{71C8B2A3-ED91-47C9-952C-23048D8D0436}" srcOrd="6" destOrd="0" presId="urn:microsoft.com/office/officeart/2005/8/layout/list1"/>
    <dgm:cxn modelId="{F7AF08C4-A970-48CB-A351-F76C011A97FB}" type="presParOf" srcId="{3E7B6651-06A6-45EC-A8A3-B6D4CA47C7B8}" destId="{8EE85FAD-EB1F-4E26-A357-CF23EB05BF20}" srcOrd="7" destOrd="0" presId="urn:microsoft.com/office/officeart/2005/8/layout/list1"/>
    <dgm:cxn modelId="{7CA59DAA-2F37-4C0B-8F0E-5B83E7D81A68}" type="presParOf" srcId="{3E7B6651-06A6-45EC-A8A3-B6D4CA47C7B8}" destId="{082743AF-4B63-4A79-9681-791C0FE863F8}" srcOrd="8" destOrd="0" presId="urn:microsoft.com/office/officeart/2005/8/layout/list1"/>
    <dgm:cxn modelId="{058F74BB-E1D9-4509-BBD7-509724D5F407}" type="presParOf" srcId="{082743AF-4B63-4A79-9681-791C0FE863F8}" destId="{245D4D97-16EF-4969-BC19-8B7FBDD76FFD}" srcOrd="0" destOrd="0" presId="urn:microsoft.com/office/officeart/2005/8/layout/list1"/>
    <dgm:cxn modelId="{24DC8C7A-8F83-4C4A-A2F4-D3BE6C6E9BBD}" type="presParOf" srcId="{082743AF-4B63-4A79-9681-791C0FE863F8}" destId="{23C73A1E-2E4D-4D8E-8BD7-7E0193BB68A7}" srcOrd="1" destOrd="0" presId="urn:microsoft.com/office/officeart/2005/8/layout/list1"/>
    <dgm:cxn modelId="{B420BF91-F5C4-4175-B566-CCC5AF62DE8B}" type="presParOf" srcId="{3E7B6651-06A6-45EC-A8A3-B6D4CA47C7B8}" destId="{0571C3B4-E7F9-4E84-833B-B8FB763A0332}" srcOrd="9" destOrd="0" presId="urn:microsoft.com/office/officeart/2005/8/layout/list1"/>
    <dgm:cxn modelId="{A6545ABC-2905-4A09-8482-7F82D1A6DC9C}" type="presParOf" srcId="{3E7B6651-06A6-45EC-A8A3-B6D4CA47C7B8}" destId="{7E6DAC87-15B1-4ECC-9E34-D01758562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5C2C2-9543-4E9D-BCBF-A9B81A3BCDCF}">
      <dsp:nvSpPr>
        <dsp:cNvPr id="0" name=""/>
        <dsp:cNvSpPr/>
      </dsp:nvSpPr>
      <dsp:spPr>
        <a:xfrm>
          <a:off x="0" y="71534"/>
          <a:ext cx="6801582" cy="12097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The Personal Insurance proudly celebrated 50 years of providing Home and Auto Insurance benefits to over 650 different employer groups and associations in 2024</a:t>
          </a:r>
          <a:endParaRPr lang="en-US" sz="2200" kern="1200" dirty="0"/>
        </a:p>
      </dsp:txBody>
      <dsp:txXfrm>
        <a:off x="59057" y="130591"/>
        <a:ext cx="6683468" cy="1091666"/>
      </dsp:txXfrm>
    </dsp:sp>
    <dsp:sp modelId="{9DAAE1A5-E3BD-47CE-99E9-2ECA5BEE9449}">
      <dsp:nvSpPr>
        <dsp:cNvPr id="0" name=""/>
        <dsp:cNvSpPr/>
      </dsp:nvSpPr>
      <dsp:spPr>
        <a:xfrm>
          <a:off x="0" y="1386424"/>
          <a:ext cx="6801582" cy="12097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Our group retention rate is dependably over 99%</a:t>
          </a:r>
          <a:endParaRPr lang="en-US" sz="2200" strike="sngStrike" kern="1200" dirty="0"/>
        </a:p>
      </dsp:txBody>
      <dsp:txXfrm>
        <a:off x="59057" y="1445481"/>
        <a:ext cx="6683468" cy="1091666"/>
      </dsp:txXfrm>
    </dsp:sp>
    <dsp:sp modelId="{149AED89-7516-49BC-A666-3C022AA3AA2E}">
      <dsp:nvSpPr>
        <dsp:cNvPr id="0" name=""/>
        <dsp:cNvSpPr/>
      </dsp:nvSpPr>
      <dsp:spPr>
        <a:xfrm>
          <a:off x="0" y="2659565"/>
          <a:ext cx="6801582" cy="12097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bg1"/>
              </a:solidFill>
            </a:rPr>
            <a:t>Consistently rated Top Employer in many categories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9057" y="2718622"/>
        <a:ext cx="6683468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669A-9053-4973-A58C-1A525EDCD937}">
      <dsp:nvSpPr>
        <dsp:cNvPr id="0" name=""/>
        <dsp:cNvSpPr/>
      </dsp:nvSpPr>
      <dsp:spPr>
        <a:xfrm>
          <a:off x="0" y="1973736"/>
          <a:ext cx="277352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None/>
          </a:pPr>
          <a:r>
            <a:rPr lang="en-CA" sz="2000" b="1" u="sng" kern="120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Observations over the past 5 years:</a:t>
          </a:r>
          <a:endParaRPr lang="en-CA" sz="2000" b="1" u="sng" kern="1200">
            <a:solidFill>
              <a:srgbClr val="0070C0"/>
            </a:solidFill>
          </a:endParaRPr>
        </a:p>
      </dsp:txBody>
      <dsp:txXfrm>
        <a:off x="0" y="1973736"/>
        <a:ext cx="2773524" cy="1287000"/>
      </dsp:txXfrm>
    </dsp:sp>
    <dsp:sp modelId="{50A20B7B-6C6F-41CB-911A-C4A9F628D512}">
      <dsp:nvSpPr>
        <dsp:cNvPr id="0" name=""/>
        <dsp:cNvSpPr/>
      </dsp:nvSpPr>
      <dsp:spPr>
        <a:xfrm>
          <a:off x="2773523" y="686736"/>
          <a:ext cx="554704" cy="3861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82FC4-1512-4C95-BFCE-508F9C84F720}">
      <dsp:nvSpPr>
        <dsp:cNvPr id="0" name=""/>
        <dsp:cNvSpPr/>
      </dsp:nvSpPr>
      <dsp:spPr>
        <a:xfrm>
          <a:off x="3550110" y="686736"/>
          <a:ext cx="7543985" cy="3861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r>
            <a:rPr lang="en-CA" sz="1600" kern="1200">
              <a:effectLst/>
              <a:ea typeface="Aptos" panose="020B0004020202020204" pitchFamily="34" charset="0"/>
              <a:cs typeface="Times New Roman" panose="02020603050405020304" pitchFamily="18" charset="0"/>
            </a:rPr>
            <a:t>In extreme weather, (i.e. Calgary’s record hailstorm last year), both cars and homes are equally susceptible to damage.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r>
            <a:rPr lang="en-CA" sz="1600" kern="1200">
              <a:effectLst/>
              <a:ea typeface="Aptos" panose="020B0004020202020204" pitchFamily="34" charset="0"/>
              <a:cs typeface="Times New Roman" panose="02020603050405020304" pitchFamily="18" charset="0"/>
            </a:rPr>
            <a:t>Auto theft has increased significantly in Ontario, Quebec and Alberta.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r>
            <a:rPr lang="en-CA" sz="1600" kern="1200">
              <a:effectLst/>
              <a:ea typeface="Aptos" panose="020B0004020202020204" pitchFamily="34" charset="0"/>
              <a:cs typeface="Times New Roman" panose="02020603050405020304" pitchFamily="18" charset="0"/>
            </a:rPr>
            <a:t>From 2019-2024, vehicle prices have increased from a low of 45.1% in Alberta to a high of 85.5% in Quebec.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r>
            <a:rPr lang="en-CA" sz="1600" kern="1200">
              <a:effectLst/>
              <a:ea typeface="Aptos" panose="020B0004020202020204" pitchFamily="34" charset="0"/>
              <a:cs typeface="Times New Roman" panose="02020603050405020304" pitchFamily="18" charset="0"/>
            </a:rPr>
            <a:t>Electric vehicles are costlier to </a:t>
          </a:r>
          <a:r>
            <a:rPr lang="en-CA" sz="1600" kern="1200">
              <a:ea typeface="Aptos" panose="020B0004020202020204" pitchFamily="34" charset="0"/>
              <a:cs typeface="Times New Roman" panose="02020603050405020304" pitchFamily="18" charset="0"/>
            </a:rPr>
            <a:t>repair and there are more of them on the roads.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r>
            <a:rPr lang="en-CA" sz="1600" kern="1200">
              <a:ea typeface="Aptos" panose="020B0004020202020204" pitchFamily="34" charset="0"/>
              <a:cs typeface="Times New Roman" panose="02020603050405020304" pitchFamily="18" charset="0"/>
            </a:rPr>
            <a:t>I</a:t>
          </a:r>
          <a:r>
            <a:rPr lang="en-CA" sz="1600" kern="1200">
              <a:effectLst/>
              <a:ea typeface="Aptos" panose="020B0004020202020204" pitchFamily="34" charset="0"/>
              <a:cs typeface="Times New Roman" panose="02020603050405020304" pitchFamily="18" charset="0"/>
            </a:rPr>
            <a:t>ncreases in parts, maintenance and repair costs for private passenger vehicles, which can contain up to tens of thousands of parts.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r>
            <a:rPr lang="en-CA" sz="1600" kern="1200">
              <a:ea typeface="Aptos" panose="020B0004020202020204" pitchFamily="34" charset="0"/>
              <a:cs typeface="Times New Roman" panose="02020603050405020304" pitchFamily="18" charset="0"/>
            </a:rPr>
            <a:t>D</a:t>
          </a:r>
          <a:r>
            <a:rPr lang="en-CA" sz="1600" kern="1200">
              <a:effectLst/>
              <a:ea typeface="Aptos" panose="020B0004020202020204" pitchFamily="34" charset="0"/>
              <a:cs typeface="Times New Roman" panose="02020603050405020304" pitchFamily="18" charset="0"/>
            </a:rPr>
            <a:t>espite lowering fatality rates vehicle safety features have led to increased claims  costs.</a:t>
          </a:r>
          <a:endParaRPr lang="en-CA" sz="1600" kern="1200"/>
        </a:p>
      </dsp:txBody>
      <dsp:txXfrm>
        <a:off x="3550110" y="686736"/>
        <a:ext cx="7543985" cy="386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5D37C-7951-48AC-BA61-9DD2B66D65C0}">
      <dsp:nvSpPr>
        <dsp:cNvPr id="0" name=""/>
        <dsp:cNvSpPr/>
      </dsp:nvSpPr>
      <dsp:spPr>
        <a:xfrm>
          <a:off x="0" y="229766"/>
          <a:ext cx="106812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80" tIns="249936" rIns="82898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Good Driving Record Savings</a:t>
          </a:r>
          <a:r>
            <a:rPr lang="en-CA" sz="1200" kern="1200"/>
            <a:t>: Save more if you have a clean driving record with no chargeable accidents or serious convictions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Multi-Vehicle Discount</a:t>
          </a:r>
          <a:r>
            <a:rPr lang="en-CA" sz="1200" kern="1200"/>
            <a:t>: Save more when you insure two or more cars with The Personal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Conviction Free/Zero Violations</a:t>
          </a:r>
          <a:r>
            <a:rPr lang="en-CA" sz="1200" kern="1200"/>
            <a:t>: Save more if you've had no traffic violations in the last 3 years</a:t>
          </a:r>
        </a:p>
      </dsp:txBody>
      <dsp:txXfrm>
        <a:off x="0" y="229766"/>
        <a:ext cx="10681208" cy="907200"/>
      </dsp:txXfrm>
    </dsp:sp>
    <dsp:sp modelId="{804BFEE8-6544-4669-851C-EFAFFC823F12}">
      <dsp:nvSpPr>
        <dsp:cNvPr id="0" name=""/>
        <dsp:cNvSpPr/>
      </dsp:nvSpPr>
      <dsp:spPr>
        <a:xfrm>
          <a:off x="534060" y="52646"/>
          <a:ext cx="7476845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07" tIns="0" rIns="28260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/>
            <a:t>Auto Insurance Savings</a:t>
          </a:r>
        </a:p>
      </dsp:txBody>
      <dsp:txXfrm>
        <a:off x="551353" y="69939"/>
        <a:ext cx="7442259" cy="319654"/>
      </dsp:txXfrm>
    </dsp:sp>
    <dsp:sp modelId="{71C8B2A3-ED91-47C9-952C-23048D8D0436}">
      <dsp:nvSpPr>
        <dsp:cNvPr id="0" name=""/>
        <dsp:cNvSpPr/>
      </dsp:nvSpPr>
      <dsp:spPr>
        <a:xfrm>
          <a:off x="0" y="1378886"/>
          <a:ext cx="10681208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80" tIns="249936" rIns="82898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Multi-Line Savings</a:t>
          </a:r>
          <a:r>
            <a:rPr lang="en-CA" sz="1200" kern="1200"/>
            <a:t>: Save up to 35% on your home insurance when you bundle it with auto insurance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Claims-Free Offer</a:t>
          </a:r>
          <a:r>
            <a:rPr lang="en-CA" sz="1200" kern="1200"/>
            <a:t>: Save up to 20% if you have been claims-free for several years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Water Damage Prevention System Savings</a:t>
          </a:r>
          <a:r>
            <a:rPr lang="en-CA" sz="1200" kern="1200"/>
            <a:t>: Save up to 10% if you have systems like automatic water valve shut-off, leak detectors, or a pneumatic backflow system.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Alarm System Savings</a:t>
          </a:r>
          <a:r>
            <a:rPr lang="en-CA" sz="1200" kern="1200"/>
            <a:t>: Save up to 10% if you have a centrally-monitored fire and burglar alarm system installed in your home</a:t>
          </a:r>
        </a:p>
      </dsp:txBody>
      <dsp:txXfrm>
        <a:off x="0" y="1378886"/>
        <a:ext cx="10681208" cy="1285200"/>
      </dsp:txXfrm>
    </dsp:sp>
    <dsp:sp modelId="{1B87CB56-3389-4830-9DED-C852CB4F04D9}">
      <dsp:nvSpPr>
        <dsp:cNvPr id="0" name=""/>
        <dsp:cNvSpPr/>
      </dsp:nvSpPr>
      <dsp:spPr>
        <a:xfrm>
          <a:off x="534060" y="1201766"/>
          <a:ext cx="7476845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07" tIns="0" rIns="28260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/>
            <a:t>Home Insurance Savings</a:t>
          </a:r>
        </a:p>
      </dsp:txBody>
      <dsp:txXfrm>
        <a:off x="551353" y="1219059"/>
        <a:ext cx="7442259" cy="319654"/>
      </dsp:txXfrm>
    </dsp:sp>
    <dsp:sp modelId="{7E6DAC87-15B1-4ECC-9E34-D01758562132}">
      <dsp:nvSpPr>
        <dsp:cNvPr id="0" name=""/>
        <dsp:cNvSpPr/>
      </dsp:nvSpPr>
      <dsp:spPr>
        <a:xfrm>
          <a:off x="0" y="2906006"/>
          <a:ext cx="1068120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80" tIns="249936" rIns="82898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Identity Theft Assistance</a:t>
          </a:r>
          <a:r>
            <a:rPr lang="en-CA" sz="1200" kern="1200"/>
            <a:t>: Get free identity theft assistance when you insure your home with The Personal.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Ajusto® Program</a:t>
          </a:r>
          <a:r>
            <a:rPr lang="en-CA" sz="1200" kern="1200"/>
            <a:t>: Sign up for Ajusto and get a 10% enrolment discount on your auto insurance premium for the first 6 months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Radar™</a:t>
          </a:r>
          <a:r>
            <a:rPr lang="en-CA" sz="1200" kern="1200"/>
            <a:t>: If there’s a risk of severe weather that could damage your home and belongings, you’ll get an alert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Recreational Vehicle Insurance</a:t>
          </a:r>
          <a:r>
            <a:rPr lang="en-CA" sz="1200" kern="1200"/>
            <a:t>: Exclusive rates on motorcycles, boats and other RVs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Pet Insurance For Cats and Dogs</a:t>
          </a:r>
          <a:r>
            <a:rPr lang="en-CA" sz="1200" kern="1200"/>
            <a:t>: Get your cat or dog the care they need and help avoid unexpected vet bills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/>
            <a:t>Travel Insurance</a:t>
          </a:r>
          <a:r>
            <a:rPr lang="en-CA" sz="1200" kern="1200"/>
            <a:t>: Take advantage of The Personal Travel Insurance Program</a:t>
          </a:r>
        </a:p>
      </dsp:txBody>
      <dsp:txXfrm>
        <a:off x="0" y="2906006"/>
        <a:ext cx="10681208" cy="1512000"/>
      </dsp:txXfrm>
    </dsp:sp>
    <dsp:sp modelId="{23C73A1E-2E4D-4D8E-8BD7-7E0193BB68A7}">
      <dsp:nvSpPr>
        <dsp:cNvPr id="0" name=""/>
        <dsp:cNvSpPr/>
      </dsp:nvSpPr>
      <dsp:spPr>
        <a:xfrm>
          <a:off x="534060" y="2728886"/>
          <a:ext cx="7476845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07" tIns="0" rIns="28260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/>
            <a:t>Additional Benefits</a:t>
          </a:r>
        </a:p>
      </dsp:txBody>
      <dsp:txXfrm>
        <a:off x="551353" y="2746179"/>
        <a:ext cx="7442259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16582-6DF6-42E5-8E73-4E5EAE216314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FD435-A473-482A-8B6C-F0071EB11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2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Change format</a:t>
            </a:r>
          </a:p>
          <a:p>
            <a:r>
              <a:rPr lang="en-CA"/>
              <a:t>Check number (4B),</a:t>
            </a:r>
          </a:p>
          <a:p>
            <a:r>
              <a:rPr lang="en-CA"/>
              <a:t>Better way to say TPIC is a division of Desjardin (simplify with Desjardins group + TPIC)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21727-464C-405C-8169-F29DC469336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06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Over 739 – AIF </a:t>
            </a:r>
          </a:p>
          <a:p>
            <a:r>
              <a:rPr lang="en-CA"/>
              <a:t>TPIC closing ratio 31.7%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FD435-A473-482A-8B6C-F0071EB11FE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60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C0BFB-D153-CECF-94F6-CD1287DB2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7C35C-22D4-3112-4C6B-9EC475647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8C80E-D2BD-F707-FE9B-E1B7A23BE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Projected budget of $173 million </a:t>
            </a:r>
          </a:p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E4F8C-F7AF-7F3D-6651-48A97E969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FD435-A473-482A-8B6C-F0071EB11FE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37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EB44-E052-6F99-3108-86FA320B0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775BD-32DF-D38B-8B0B-679BAC92F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E5979-AFDD-5F96-ED4F-841B708A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DC311-E9A1-50B1-2682-73CD8EB1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1613C-D7EA-E8A7-E63D-7FA8E815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18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68B7-040D-F6CD-527C-918949AA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0CEB5-71A6-611D-5D56-CF9E55C23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5AFE9-466A-257B-72D4-D67A2CB0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E94EA-F202-8128-2C08-35FF5A68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CDF49-A219-164A-1CBB-DF2A3AB7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13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DFFB0-4449-A4B4-6876-302A2E1F3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8B5FB-A478-5C8F-69D3-B802D6E5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EC55-3527-8EAB-A8EB-97F2CCA1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46B6C-2628-845B-77E1-B05ED007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E428-3CB2-110A-407D-D616BF3F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8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31801" y="1341438"/>
            <a:ext cx="11328400" cy="4895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CA"/>
            </a:lvl5pPr>
          </a:lstStyle>
          <a:p>
            <a:pPr lvl="0">
              <a:lnSpc>
                <a:spcPct val="90000"/>
              </a:lnSpc>
              <a:spcBef>
                <a:spcPts val="450"/>
              </a:spcBef>
            </a:pPr>
            <a:r>
              <a:rPr lang="fr-FR"/>
              <a:t>Modifier les styles du texte du masque</a:t>
            </a:r>
          </a:p>
          <a:p>
            <a:pPr lvl="1">
              <a:lnSpc>
                <a:spcPct val="90000"/>
              </a:lnSpc>
              <a:spcBef>
                <a:spcPts val="450"/>
              </a:spcBef>
            </a:pPr>
            <a:r>
              <a:rPr lang="fr-FR"/>
              <a:t>Deuxième niveau</a:t>
            </a:r>
          </a:p>
          <a:p>
            <a:pPr lvl="2">
              <a:lnSpc>
                <a:spcPct val="90000"/>
              </a:lnSpc>
              <a:spcBef>
                <a:spcPts val="450"/>
              </a:spcBef>
            </a:pPr>
            <a:r>
              <a:rPr lang="fr-FR"/>
              <a:t>Troisième niveau</a:t>
            </a:r>
          </a:p>
          <a:p>
            <a:pPr lvl="3">
              <a:lnSpc>
                <a:spcPct val="90000"/>
              </a:lnSpc>
              <a:spcBef>
                <a:spcPts val="450"/>
              </a:spcBef>
            </a:pPr>
            <a:r>
              <a:rPr lang="fr-FR"/>
              <a:t>Quatrième niveau</a:t>
            </a:r>
          </a:p>
          <a:p>
            <a:pPr lvl="4">
              <a:lnSpc>
                <a:spcPct val="90000"/>
              </a:lnSpc>
              <a:spcBef>
                <a:spcPts val="450"/>
              </a:spcBef>
            </a:pPr>
            <a:r>
              <a:rPr lang="fr-FR"/>
              <a:t>Cinquième niveau</a:t>
            </a:r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431800" y="476252"/>
            <a:ext cx="11328400" cy="720488"/>
          </a:xfrm>
        </p:spPr>
        <p:txBody>
          <a:bodyPr/>
          <a:lstStyle/>
          <a:p>
            <a:r>
              <a:rPr lang="fr-FR"/>
              <a:t>Modifiez le titre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440"/>
            <a:endParaRPr lang="fr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>
          <a:xfrm>
            <a:off x="431034" y="6488080"/>
            <a:ext cx="6529055" cy="476250"/>
          </a:xfrm>
          <a:prstGeom prst="rect">
            <a:avLst/>
          </a:prstGeom>
        </p:spPr>
        <p:txBody>
          <a:bodyPr/>
          <a:lstStyle/>
          <a:p>
            <a:pPr defTabSz="685440"/>
            <a:endParaRPr lang="fr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D31A52C8-F2F0-44DF-8928-00211E62423F}"/>
              </a:ext>
            </a:extLst>
          </p:cNvPr>
          <p:cNvSpPr txBox="1">
            <a:spLocks/>
          </p:cNvSpPr>
          <p:nvPr userDrawn="1"/>
        </p:nvSpPr>
        <p:spPr>
          <a:xfrm>
            <a:off x="10993482" y="6389524"/>
            <a:ext cx="767655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40"/>
            <a:fld id="{00EC7536-4046-4F46-856D-63BE82C36B30}" type="slidenum">
              <a:rPr lang="fr-CA" sz="825" b="0" smtClean="0">
                <a:solidFill>
                  <a:srgbClr val="000000">
                    <a:tint val="75000"/>
                  </a:srgbClr>
                </a:solidFill>
              </a:rPr>
              <a:pPr defTabSz="685440"/>
              <a:t>‹#›</a:t>
            </a:fld>
            <a:endParaRPr lang="en-CA" sz="825" b="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63AD30-E8CD-450B-875C-7CB1DD1FED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190625"/>
            <a:ext cx="6096000" cy="4476752"/>
          </a:xfrm>
          <a:custGeom>
            <a:avLst/>
            <a:gdLst>
              <a:gd name="connsiteX0" fmla="*/ 0 w 6096000"/>
              <a:gd name="connsiteY0" fmla="*/ 0 h 4476752"/>
              <a:gd name="connsiteX1" fmla="*/ 6096000 w 6096000"/>
              <a:gd name="connsiteY1" fmla="*/ 0 h 4476752"/>
              <a:gd name="connsiteX2" fmla="*/ 6096000 w 6096000"/>
              <a:gd name="connsiteY2" fmla="*/ 4476752 h 4476752"/>
              <a:gd name="connsiteX3" fmla="*/ 0 w 6096000"/>
              <a:gd name="connsiteY3" fmla="*/ 4476752 h 447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476752">
                <a:moveTo>
                  <a:pt x="0" y="0"/>
                </a:moveTo>
                <a:lnTo>
                  <a:pt x="6096000" y="0"/>
                </a:lnTo>
                <a:lnTo>
                  <a:pt x="6096000" y="4476752"/>
                </a:lnTo>
                <a:lnTo>
                  <a:pt x="0" y="4476752"/>
                </a:lnTo>
                <a:close/>
              </a:path>
            </a:pathLst>
          </a:custGeom>
          <a:pattFill prst="pct2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9F21D-AD61-D2CD-C205-33C265A6CF1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78169" y="0"/>
            <a:ext cx="153909" cy="1353600"/>
          </a:xfrm>
          <a:prstGeom prst="rect">
            <a:avLst/>
          </a:prstGeom>
          <a:solidFill>
            <a:srgbClr val="3E90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28B74F-27E3-F903-6371-FFD7BB6D880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78169" y="0"/>
            <a:ext cx="153909" cy="1353600"/>
          </a:xfrm>
          <a:prstGeom prst="rect">
            <a:avLst/>
          </a:prstGeom>
          <a:solidFill>
            <a:srgbClr val="3E90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1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BB1C80F-EAB4-074E-8A83-6C1DEF88488F}"/>
              </a:ext>
            </a:extLst>
          </p:cNvPr>
          <p:cNvCxnSpPr/>
          <p:nvPr userDrawn="1"/>
        </p:nvCxnSpPr>
        <p:spPr>
          <a:xfrm>
            <a:off x="432069" y="1749399"/>
            <a:ext cx="2052467" cy="0"/>
          </a:xfrm>
          <a:prstGeom prst="line">
            <a:avLst/>
          </a:prstGeom>
          <a:ln w="7620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9BF2C28-2124-CE46-A2F8-652377EBCA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73" y="178760"/>
            <a:ext cx="5298169" cy="126241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194D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Quatrième niveau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2F4932C7-78B8-9B46-B4FF-A8689A2A34C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2071" y="2269744"/>
            <a:ext cx="5298171" cy="3654947"/>
          </a:xfrm>
        </p:spPr>
        <p:txBody>
          <a:bodyPr lIns="0" tIns="0" rIns="0" anchor="t" anchorCtr="0">
            <a:normAutofit/>
          </a:bodyPr>
          <a:lstStyle>
            <a:lvl1pPr marL="257175" indent="-257175">
              <a:lnSpc>
                <a:spcPct val="100000"/>
              </a:lnSpc>
              <a:spcBef>
                <a:spcPts val="2250"/>
              </a:spcBef>
              <a:buSzPct val="60000"/>
              <a:buFont typeface=".PingFangSC-Regular" charset="-122"/>
              <a:buChar char="〉"/>
              <a:defRPr sz="1650" b="0" i="0" baseline="0">
                <a:solidFill>
                  <a:srgbClr val="45566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784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2EE82A-0FEE-4F72-83E1-6514FCC67B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75" y="600075"/>
            <a:ext cx="10763250" cy="5657850"/>
          </a:xfrm>
          <a:custGeom>
            <a:avLst/>
            <a:gdLst>
              <a:gd name="connsiteX0" fmla="*/ 0 w 10763250"/>
              <a:gd name="connsiteY0" fmla="*/ 0 h 5657850"/>
              <a:gd name="connsiteX1" fmla="*/ 10763250 w 10763250"/>
              <a:gd name="connsiteY1" fmla="*/ 0 h 5657850"/>
              <a:gd name="connsiteX2" fmla="*/ 10763250 w 10763250"/>
              <a:gd name="connsiteY2" fmla="*/ 5657850 h 5657850"/>
              <a:gd name="connsiteX3" fmla="*/ 0 w 10763250"/>
              <a:gd name="connsiteY3" fmla="*/ 5657850 h 56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3250" h="5657850">
                <a:moveTo>
                  <a:pt x="0" y="0"/>
                </a:moveTo>
                <a:lnTo>
                  <a:pt x="10763250" y="0"/>
                </a:lnTo>
                <a:lnTo>
                  <a:pt x="10763250" y="5657850"/>
                </a:lnTo>
                <a:lnTo>
                  <a:pt x="0" y="5657850"/>
                </a:lnTo>
                <a:close/>
              </a:path>
            </a:pathLst>
          </a:custGeom>
          <a:pattFill prst="pct2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1811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507" y="5490888"/>
            <a:ext cx="7984564" cy="775447"/>
          </a:xfrm>
        </p:spPr>
        <p:txBody>
          <a:bodyPr anchor="ctr"/>
          <a:lstStyle>
            <a:lvl1pPr marL="0" indent="0" algn="l">
              <a:buNone/>
              <a:defRPr>
                <a:solidFill>
                  <a:srgbClr val="0194D3"/>
                </a:solidFill>
                <a:latin typeface="Wigr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CC1E65-66C4-4361-A41F-C7603C2CE39F}" type="datetime1">
              <a:rPr lang="fr-FR" smtClean="0"/>
              <a:t>21/05/2025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5CE8E3-4D5D-4F78-87E2-E1BA983E32F9}"/>
              </a:ext>
            </a:extLst>
          </p:cNvPr>
          <p:cNvSpPr txBox="1">
            <a:spLocks/>
          </p:cNvSpPr>
          <p:nvPr userDrawn="1"/>
        </p:nvSpPr>
        <p:spPr>
          <a:xfrm>
            <a:off x="4368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A711-67D0-40F2-B8A4-80E20812BFE6}" type="slidenum">
              <a:rPr lang="fr-FR" sz="1200" smtClean="0"/>
              <a:pPr/>
              <a:t>‹#›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3690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507" y="5490888"/>
            <a:ext cx="7984564" cy="775447"/>
          </a:xfrm>
        </p:spPr>
        <p:txBody>
          <a:bodyPr anchor="ctr"/>
          <a:lstStyle>
            <a:lvl1pPr marL="0" indent="0" algn="l">
              <a:buNone/>
              <a:defRPr>
                <a:solidFill>
                  <a:srgbClr val="0194D3"/>
                </a:solidFill>
                <a:latin typeface="Wigr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D6429D-5250-47B7-BEE2-25B8A32ADB36}" type="datetime1">
              <a:rPr lang="fr-FR" smtClean="0"/>
              <a:t>21/05/2025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12471-EDFC-4725-80AE-60AC03DB74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19" y="5786553"/>
            <a:ext cx="2179781" cy="93492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5F6949-DE59-4CE4-9305-E8A88067C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749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7BFA37-FEC0-46B5-9E3B-D89C8A7A3042}" type="datetime1">
              <a:rPr lang="fr-FR" smtClean="0"/>
              <a:t>21/05/2025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5600" y="3926541"/>
            <a:ext cx="7177741" cy="114393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Wigrum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65601" y="5354670"/>
            <a:ext cx="7177741" cy="775447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latin typeface="Wigr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3FC4E83-6BA4-4D99-ABC8-A8EE96AC7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8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85CD-0CC9-7C49-D2A2-7E862DFD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23AB8-EC24-36FC-AA93-1FA6A244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E8C90-EA89-5587-C494-36A7D2F7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364E-6C38-A67B-A923-451F637D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EFB4-F07F-891D-8358-99D13FB8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87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94D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22513-5273-4351-A129-3AE04EE52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12F562-B7D4-4B6A-BA55-18C1981DE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84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599" y="4572001"/>
            <a:ext cx="7536331" cy="1196975"/>
          </a:xfrm>
        </p:spPr>
        <p:txBody>
          <a:bodyPr anchor="t">
            <a:noAutofit/>
          </a:bodyPr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601" y="3693459"/>
            <a:ext cx="7536329" cy="856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74C985-6A39-400D-A686-928D00D96D45}" type="datetime1">
              <a:rPr lang="fr-FR" smtClean="0"/>
              <a:t>21/05/2025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122C48-BD2D-4CD8-A2CB-57CC63446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0302C4-0493-484F-873D-B851AF39A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001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94D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F5407-4FD4-4AC5-9154-7C667D0D5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B2398A-5E71-4A66-8812-664F524FB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64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94D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6F6CDE-2B6A-4CF8-AE0B-3CAA7FE7E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23BD22-E56A-4E5E-B98C-8207E0AEA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610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617FC-9243-4026-8299-A41CA57AB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9528C9-A35B-4945-87FD-A5FEA8627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477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B90A53-7B9A-4F9B-89CF-B82BD3791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06CBDB-818A-4C0C-A733-1CBE75E8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37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458CC-5CB7-45D3-95D2-388C1B323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82EB2D-BF93-46FC-BF11-DF2FC3B77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39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7BC06-0CD4-4971-8A24-F5FB499EB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DDC32D-3331-456C-BE02-51011126D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542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D242C-DFDA-4756-8176-115702F28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7EB948-A2C1-4875-A290-15E540DF3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890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6A62A-ABE6-4BD0-B222-19425DCDC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7" y="6103435"/>
            <a:ext cx="1570180" cy="6734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E1F99F-8D8A-483D-8229-789F775D5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03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90D0-B362-3C0F-DF0A-FCDC498C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23A0C-1C1B-23B8-7189-099577E8C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FE716-D1C6-6C10-FADF-862FD1BC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B9359-C3DD-379B-0799-AFE9993D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89C3-901B-BDFD-6C70-67FC8EE8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781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31801" y="1604433"/>
            <a:ext cx="11328400" cy="46079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fr-FR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fr-FR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fr-FR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fr-FR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fr-CA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fr-FR"/>
              <a:t>Modifier les styles du texte du masque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fr-FR"/>
              <a:t>Deuxième niveau</a:t>
            </a:r>
          </a:p>
          <a:p>
            <a:pPr lvl="2">
              <a:lnSpc>
                <a:spcPct val="90000"/>
              </a:lnSpc>
              <a:spcBef>
                <a:spcPts val="800"/>
              </a:spcBef>
            </a:pPr>
            <a:r>
              <a:rPr lang="fr-FR"/>
              <a:t>Troisième niveau</a:t>
            </a:r>
          </a:p>
          <a:p>
            <a:pPr lvl="3">
              <a:lnSpc>
                <a:spcPct val="90000"/>
              </a:lnSpc>
              <a:spcBef>
                <a:spcPts val="800"/>
              </a:spcBef>
            </a:pPr>
            <a:r>
              <a:rPr lang="fr-FR"/>
              <a:t>Quatrième niveau</a:t>
            </a:r>
          </a:p>
          <a:p>
            <a:pPr lvl="4">
              <a:lnSpc>
                <a:spcPct val="90000"/>
              </a:lnSpc>
              <a:spcBef>
                <a:spcPts val="800"/>
              </a:spcBef>
            </a:pPr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8113184" y="6405035"/>
            <a:ext cx="1727221" cy="452965"/>
          </a:xfrm>
        </p:spPr>
        <p:txBody>
          <a:bodyPr/>
          <a:lstStyle/>
          <a:p>
            <a:pPr defTabSz="1218530"/>
            <a:fld id="{C1944B6C-3E10-4B80-8EBC-CEA2F35A4872}" type="datetime1">
              <a:rPr lang="fr-CA" smtClean="0">
                <a:solidFill>
                  <a:srgbClr val="000000">
                    <a:tint val="75000"/>
                  </a:srgbClr>
                </a:solidFill>
              </a:rPr>
              <a:pPr defTabSz="1218530"/>
              <a:t>2025-05-21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43950" y="6405034"/>
            <a:ext cx="6516140" cy="452967"/>
          </a:xfrm>
        </p:spPr>
        <p:txBody>
          <a:bodyPr/>
          <a:lstStyle/>
          <a:p>
            <a:pPr defTabSz="1218530"/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 vert="horz" lIns="0" tIns="0" rIns="0" bIns="0" rtlCol="0" anchor="ctr"/>
          <a:lstStyle>
            <a:lvl1pPr>
              <a:defRPr lang="fr-CA" smtClean="0"/>
            </a:lvl1pPr>
          </a:lstStyle>
          <a:p>
            <a:pPr defTabSz="1218530"/>
            <a:fld id="{00EC7536-4046-4F46-856D-63BE82C36B30}" type="slidenum">
              <a:rPr lang="fr-CA" smtClean="0"/>
              <a:pPr defTabSz="121853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25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people standing in front of a house&#10;&#10;Description automatically generated">
            <a:extLst>
              <a:ext uri="{FF2B5EF4-FFF2-40B4-BE49-F238E27FC236}">
                <a16:creationId xmlns:a16="http://schemas.microsoft.com/office/drawing/2014/main" id="{7D735979-4C6B-67DE-B05B-CE9284D97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27" y="-228601"/>
            <a:ext cx="7663113" cy="57473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A711-67D0-40F2-B8A4-80E20812BFE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4107936" y="3711710"/>
            <a:ext cx="7177741" cy="11439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Wigrum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D49E98-93B7-42F0-A14E-F5F9782C6A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876" y="5888249"/>
            <a:ext cx="1968398" cy="76464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870F1B-18DD-4AB6-A329-75D010321CC0}"/>
              </a:ext>
            </a:extLst>
          </p:cNvPr>
          <p:cNvSpPr/>
          <p:nvPr userDrawn="1"/>
        </p:nvSpPr>
        <p:spPr>
          <a:xfrm>
            <a:off x="3538728" y="3429000"/>
            <a:ext cx="8055595" cy="2894740"/>
          </a:xfrm>
          <a:prstGeom prst="rect">
            <a:avLst/>
          </a:prstGeom>
          <a:solidFill>
            <a:srgbClr val="0084C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C3DEEDA-5E12-4CB7-A142-364F49DBE0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1" y="5844855"/>
            <a:ext cx="1351107" cy="95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468F-E7F1-0AA0-21C2-693067B4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8160A-8FE1-EFCD-17A5-58D095DF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3DEC6-4E77-F3CE-D4EB-4499A8631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C772-5DE9-B22D-D203-59FE18C1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5E24D-8C97-E153-2A06-FF18F348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DCE18-1132-D074-458A-187F0015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07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5369-26FD-E598-0CEA-75E97F22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1C54D-9B7F-7732-9FE6-B37372DA4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B364C-6E07-FDD5-C243-FABD7FDA0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A5F20-0648-53E3-2790-B9FB7C14C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FF069-BABE-A44D-C088-D47C26EED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10818-905F-3E29-9877-EC15B360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7392E-97B5-3754-743D-A05CA78D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5E1AD-02FA-932B-4954-CCC18DDE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78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FDC0-1528-70C9-6E4F-8EBE3014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8D5C6-BE72-61E6-B92B-BB76A910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675F4-6454-CFDA-1DD2-7B3957AC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B82FF-844F-B790-DBE4-BE7264E1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24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2049B-AE11-83E2-ED31-D9E11CC9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7ED54-AF7A-45BB-0996-D4B6F6DB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CCA99-13DE-B332-E27D-F75AB220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33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9106-E9E7-93E4-68F1-8BB97C73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53E0-0A11-1ED6-6A62-7692D34B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A49AE-133A-B1CA-D108-DE636B3DE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F441B-4D3F-C106-2851-E2F7168A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EFCAD-CD72-7A5F-5DE5-00460CD6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0BF7F-AFA0-F093-18F3-8104DE12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131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E89B-C077-DCF6-EFCD-86CFABD6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963FB-D9D2-0B07-1765-14C2BAB86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D68CB-07DC-0350-23DA-7D442BAC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016E5-6205-5C6D-23CA-C51CE32B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EB66B-72DD-F3FA-EDD3-BFFD6D29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F84E6-D951-ADFC-9101-2F945E9E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77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E9B8C-4FB5-677A-8868-6A53B9A1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D51E-1089-2A9F-15B1-04C7B5621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41EE7-11E1-DA10-05BA-8D8386293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B1AF-C72D-4AFF-91FC-327F86CDDA92}" type="datetimeFigureOut">
              <a:rPr lang="en-CA" smtClean="0"/>
              <a:t>2025/05/21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58AAA-428F-1DC8-1A1F-B68D7959F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AD9AD-4E7C-C003-818C-9803394DE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F27C-B02B-4F79-8DE0-6FB4C0C7E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99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F0E4-FA7E-48B1-A2B8-86D5FA894ABC}" type="datetime1">
              <a:rPr lang="fr-FR" smtClean="0"/>
              <a:t>21/05/2025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4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194D3"/>
          </a:solidFill>
          <a:latin typeface="Wigrum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emf"/><Relationship Id="rId18" Type="http://schemas.openxmlformats.org/officeDocument/2006/relationships/image" Target="../media/image6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png"/><Relationship Id="rId2" Type="http://schemas.openxmlformats.org/officeDocument/2006/relationships/image" Target="../media/image53.jpeg"/><Relationship Id="rId16" Type="http://schemas.openxmlformats.org/officeDocument/2006/relationships/image" Target="../media/image6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emf"/><Relationship Id="rId10" Type="http://schemas.openxmlformats.org/officeDocument/2006/relationships/image" Target="../media/image61.emf"/><Relationship Id="rId19" Type="http://schemas.openxmlformats.org/officeDocument/2006/relationships/image" Target="../media/image70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oger.demas@thepersonal.com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rizk@dgag.ca" TargetMode="External"/><Relationship Id="rId4" Type="http://schemas.openxmlformats.org/officeDocument/2006/relationships/image" Target="../media/image7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4.svg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svg"/><Relationship Id="rId5" Type="http://schemas.openxmlformats.org/officeDocument/2006/relationships/diagramData" Target="../diagrams/data1.xml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diagramDrawing" Target="../diagrams/drawing1.xml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tags" Target="../tags/tag10.xml"/><Relationship Id="rId21" Type="http://schemas.openxmlformats.org/officeDocument/2006/relationships/image" Target="../media/image46.svg"/><Relationship Id="rId7" Type="http://schemas.openxmlformats.org/officeDocument/2006/relationships/tags" Target="../tags/tag14.xml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2" Type="http://schemas.openxmlformats.org/officeDocument/2006/relationships/tags" Target="../tags/tag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5" Type="http://schemas.openxmlformats.org/officeDocument/2006/relationships/tags" Target="../tags/tag12.xml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6620140-F37F-70CE-05A2-C0403E410177}"/>
              </a:ext>
            </a:extLst>
          </p:cNvPr>
          <p:cNvGrpSpPr/>
          <p:nvPr/>
        </p:nvGrpSpPr>
        <p:grpSpPr>
          <a:xfrm>
            <a:off x="0" y="3704846"/>
            <a:ext cx="6951406" cy="3153154"/>
            <a:chOff x="4596792" y="511047"/>
            <a:chExt cx="7595207" cy="4030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6AB9DC-8CF5-D8C4-513D-585811E3316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596792" y="511047"/>
              <a:ext cx="7595207" cy="4030540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" name="Titre 1">
              <a:extLst>
                <a:ext uri="{FF2B5EF4-FFF2-40B4-BE49-F238E27FC236}">
                  <a16:creationId xmlns:a16="http://schemas.microsoft.com/office/drawing/2014/main" id="{7A0BFE4D-8A16-66D0-1EB9-F27CAF8504A3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4909923" y="1352970"/>
              <a:ext cx="6186746" cy="858622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lstStyle>
              <a:lvl1pPr algn="l" defTabSz="91392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fr-CA" sz="4400" b="1" i="0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5000"/>
                </a:lnSpc>
                <a:spcAft>
                  <a:spcPts val="1200"/>
                </a:spcAft>
              </a:pPr>
              <a:r>
                <a:rPr lang="fr-CA" b="0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fr-CA" b="0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True</a:t>
              </a:r>
              <a:r>
                <a:rPr lang="fr-CA" b="0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Partnership</a:t>
              </a:r>
              <a:endParaRPr lang="fr-CA" sz="2800" b="0" dirty="0">
                <a:solidFill>
                  <a:srgbClr val="FF00A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8F78210-FAD7-B70D-4DEA-D0E88ACACC2B}"/>
                </a:ext>
              </a:extLst>
            </p:cNvPr>
            <p:cNvSpPr txBox="1">
              <a:spLocks/>
            </p:cNvSpPr>
            <p:nvPr/>
          </p:nvSpPr>
          <p:spPr>
            <a:xfrm>
              <a:off x="4909923" y="3380411"/>
              <a:ext cx="6712706" cy="858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3300" kern="1200">
                  <a:solidFill>
                    <a:srgbClr val="0194D3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2400" b="1" dirty="0">
                  <a:solidFill>
                    <a:schemeClr val="bg1"/>
                  </a:solidFill>
                </a:rPr>
                <a:t>Home and Auto Group </a:t>
              </a:r>
              <a:r>
                <a:rPr lang="fr-CA" sz="2400" b="1" dirty="0" err="1">
                  <a:solidFill>
                    <a:schemeClr val="bg1"/>
                  </a:solidFill>
                </a:rPr>
                <a:t>Insurance</a:t>
              </a:r>
              <a:r>
                <a:rPr lang="fr-CA" sz="2400" b="1" dirty="0">
                  <a:solidFill>
                    <a:schemeClr val="bg1"/>
                  </a:solidFill>
                </a:rPr>
                <a:t> program</a:t>
              </a:r>
              <a:endPara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4AC04AE7-7BCA-8A95-1820-1DCDE7025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-2606" r="13847"/>
            <a:stretch/>
          </p:blipFill>
          <p:spPr>
            <a:xfrm>
              <a:off x="4942667" y="2559409"/>
              <a:ext cx="4643915" cy="70973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BF497C1-C2ED-4164-BDB2-CBA763B5C911}"/>
              </a:ext>
            </a:extLst>
          </p:cNvPr>
          <p:cNvSpPr txBox="1"/>
          <p:nvPr/>
        </p:nvSpPr>
        <p:spPr>
          <a:xfrm>
            <a:off x="10255954" y="7063981"/>
            <a:ext cx="213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</a:rPr>
              <a:t>2023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346165-2C30-F06F-F324-1FEC1B5785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416" y="5349936"/>
            <a:ext cx="1452027" cy="102521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E7297B6-5FE3-D635-3511-6DAB96AAE4A3}"/>
              </a:ext>
            </a:extLst>
          </p:cNvPr>
          <p:cNvSpPr txBox="1">
            <a:spLocks/>
          </p:cNvSpPr>
          <p:nvPr/>
        </p:nvSpPr>
        <p:spPr>
          <a:xfrm>
            <a:off x="7422776" y="4767583"/>
            <a:ext cx="4021014" cy="3203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0194D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solidFill>
                  <a:schemeClr val="tx2"/>
                </a:solidFill>
              </a:rPr>
              <a:t>May 2025</a:t>
            </a:r>
            <a:endParaRPr kumimoji="0" lang="fr-CA" sz="1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D78BDD-20C9-A397-02BA-619D94CA26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888" y="5486068"/>
            <a:ext cx="2800623" cy="88908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36D3E3F-4EEC-2385-CD00-676AD247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r="10766"/>
          <a:stretch/>
        </p:blipFill>
        <p:spPr bwMode="auto">
          <a:xfrm>
            <a:off x="-1926" y="7484"/>
            <a:ext cx="12204673" cy="39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4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72F056D7-4702-A344-93D6-4E752DFA4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418" y="3814964"/>
            <a:ext cx="1394386" cy="199652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08C270F7-1D58-1344-B584-56BD53BD8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418" y="5215516"/>
            <a:ext cx="1394386" cy="595970"/>
          </a:xfrm>
          <a:prstGeom prst="rect">
            <a:avLst/>
          </a:prstGeom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8D8C8-4A14-3B44-BA98-E36162018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3635" y="3819081"/>
            <a:ext cx="1388792" cy="19965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75DFDE-E8CF-1148-BA18-3051EF1F4C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581" y="5215517"/>
            <a:ext cx="1391846" cy="6000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779B89-F680-B842-AAEA-E9EAE82016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63" y="948216"/>
            <a:ext cx="5047025" cy="243833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8A1BAA4-2965-B842-AD6A-BFC5A4B776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656" y="3819080"/>
            <a:ext cx="1391846" cy="199240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5E08985-5C86-5942-9C30-EA2ABFDD9E94}"/>
              </a:ext>
            </a:extLst>
          </p:cNvPr>
          <p:cNvSpPr txBox="1"/>
          <p:nvPr/>
        </p:nvSpPr>
        <p:spPr>
          <a:xfrm>
            <a:off x="2301770" y="5415167"/>
            <a:ext cx="135305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200"/>
              </a:lnSpc>
            </a:pPr>
            <a:r>
              <a:rPr lang="en-CA" sz="1125" dirty="0">
                <a:solidFill>
                  <a:schemeClr val="bg1"/>
                </a:solidFill>
                <a:latin typeface="Arial" panose="020B0604020202020204" pitchFamily="34" charset="0"/>
              </a:rPr>
              <a:t>Pet</a:t>
            </a:r>
            <a:endParaRPr lang="en-CA" sz="11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3BE375B-380B-844E-9899-BCF3E7E8BB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60" y="5329897"/>
            <a:ext cx="381001" cy="3810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34B2EE-4F21-5E78-C090-7F472A7FC5D2}"/>
              </a:ext>
            </a:extLst>
          </p:cNvPr>
          <p:cNvGrpSpPr/>
          <p:nvPr/>
        </p:nvGrpSpPr>
        <p:grpSpPr>
          <a:xfrm>
            <a:off x="968763" y="2621843"/>
            <a:ext cx="5451702" cy="763481"/>
            <a:chOff x="1764311" y="2791511"/>
            <a:chExt cx="4595863" cy="593813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8947ACE-74AC-9448-AD8A-FB8360276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4311" y="2791511"/>
              <a:ext cx="4239299" cy="593813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105D67E-DAC5-404A-A383-83EED591DAD3}"/>
                </a:ext>
              </a:extLst>
            </p:cNvPr>
            <p:cNvSpPr txBox="1"/>
            <p:nvPr/>
          </p:nvSpPr>
          <p:spPr>
            <a:xfrm>
              <a:off x="4535899" y="2931771"/>
              <a:ext cx="18242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500" dirty="0">
                  <a:solidFill>
                    <a:schemeClr val="bg1"/>
                  </a:solidFill>
                  <a:latin typeface="Arial" panose="020B0604020202020204" pitchFamily="34" charset="0"/>
                </a:rPr>
                <a:t>Auto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3A01AC0F-3054-B341-800B-A5C06D95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80143" y="2900897"/>
              <a:ext cx="398771" cy="3340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7F4D643-4EFE-627E-6747-AC973B50F5E8}"/>
              </a:ext>
            </a:extLst>
          </p:cNvPr>
          <p:cNvGrpSpPr/>
          <p:nvPr/>
        </p:nvGrpSpPr>
        <p:grpSpPr>
          <a:xfrm>
            <a:off x="6096070" y="823736"/>
            <a:ext cx="5097448" cy="2562750"/>
            <a:chOff x="245848" y="3668161"/>
            <a:chExt cx="4387689" cy="199742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2029B08-8448-554A-8E94-B8D3E4D4A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848" y="3668161"/>
              <a:ext cx="4239299" cy="199652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D67A0F7-3262-5849-8F0E-9066D116F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848" y="5072830"/>
              <a:ext cx="4239300" cy="592760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02FC6BA-2716-0C4A-96CD-C86301A5E5DB}"/>
                </a:ext>
              </a:extLst>
            </p:cNvPr>
            <p:cNvSpPr txBox="1"/>
            <p:nvPr/>
          </p:nvSpPr>
          <p:spPr>
            <a:xfrm>
              <a:off x="2809262" y="5211264"/>
              <a:ext cx="18242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500" dirty="0">
                  <a:solidFill>
                    <a:schemeClr val="bg1"/>
                  </a:solidFill>
                  <a:latin typeface="Arial" panose="020B0604020202020204" pitchFamily="34" charset="0"/>
                </a:rPr>
                <a:t>Home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4ECB5BC1-4441-A144-9C0D-002090FC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68699" y="5179237"/>
              <a:ext cx="432125" cy="381000"/>
            </a:xfrm>
            <a:prstGeom prst="rect">
              <a:avLst/>
            </a:prstGeom>
          </p:spPr>
        </p:pic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DB7B82C4-7F51-104E-A7DF-08BC92B613A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656" y="5222843"/>
            <a:ext cx="1391846" cy="5927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0341640-FE87-6643-BE4F-1C04039594F5}"/>
              </a:ext>
            </a:extLst>
          </p:cNvPr>
          <p:cNvSpPr txBox="1"/>
          <p:nvPr/>
        </p:nvSpPr>
        <p:spPr>
          <a:xfrm>
            <a:off x="1231286" y="5320342"/>
            <a:ext cx="108878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200"/>
              </a:lnSpc>
            </a:pPr>
            <a:r>
              <a:rPr lang="en-CA" sz="1200" dirty="0">
                <a:solidFill>
                  <a:schemeClr val="bg1"/>
                </a:solidFill>
                <a:latin typeface="Arial" panose="020B0604020202020204" pitchFamily="34" charset="0"/>
              </a:rPr>
              <a:t>Recreational vehicles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EF434485-4F7F-7349-9F7B-B0D043BB21B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15" y="5328703"/>
            <a:ext cx="383389" cy="383389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8E048DA-D869-1341-97C9-000A27FC1D3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042" y="5327372"/>
            <a:ext cx="379692" cy="37969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64A9B5DB-128B-7B45-9958-E898F9D8C0BF}"/>
              </a:ext>
            </a:extLst>
          </p:cNvPr>
          <p:cNvSpPr txBox="1"/>
          <p:nvPr/>
        </p:nvSpPr>
        <p:spPr>
          <a:xfrm>
            <a:off x="4498918" y="5377662"/>
            <a:ext cx="1824275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45"/>
              </a:lnSpc>
            </a:pPr>
            <a:r>
              <a:rPr lang="en-CA" sz="1200" dirty="0">
                <a:solidFill>
                  <a:schemeClr val="bg1"/>
                </a:solidFill>
                <a:latin typeface="Arial" panose="020B0604020202020204" pitchFamily="34" charset="0"/>
              </a:rPr>
              <a:t>Travel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27BCC-68CF-73CE-870E-C556A7C8974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578" y="3471515"/>
            <a:ext cx="4495430" cy="252532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6E69AF-6CA2-665C-77DD-24B3D665313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388" y="6085513"/>
            <a:ext cx="1158111" cy="661731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80EFE17-8746-FF18-2033-65407D4CC53E}"/>
              </a:ext>
            </a:extLst>
          </p:cNvPr>
          <p:cNvSpPr txBox="1">
            <a:spLocks/>
          </p:cNvSpPr>
          <p:nvPr/>
        </p:nvSpPr>
        <p:spPr>
          <a:xfrm>
            <a:off x="4648200" y="641291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5FA711-67D0-40F2-B8A4-80E20812BFE6}" type="slidenum">
              <a:rPr lang="fr-FR" sz="1200">
                <a:solidFill>
                  <a:schemeClr val="bg1">
                    <a:lumMod val="50000"/>
                  </a:schemeClr>
                </a:solidFill>
              </a:rPr>
              <a:pPr algn="ctr"/>
              <a:t>10</a:t>
            </a:fld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ECCD8-1CF8-4255-49C9-45BF8AA21D9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9025" y="6066095"/>
            <a:ext cx="1965174" cy="62386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3865176-4469-A001-BC0C-17888941E879}"/>
              </a:ext>
            </a:extLst>
          </p:cNvPr>
          <p:cNvSpPr txBox="1">
            <a:spLocks/>
          </p:cNvSpPr>
          <p:nvPr/>
        </p:nvSpPr>
        <p:spPr>
          <a:xfrm>
            <a:off x="493986" y="106691"/>
            <a:ext cx="11130455" cy="746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rgbClr val="002060"/>
                </a:solidFill>
                <a:latin typeface="+mn-lt"/>
              </a:rPr>
              <a:t>Our Competitive Products</a:t>
            </a:r>
          </a:p>
        </p:txBody>
      </p:sp>
    </p:spTree>
    <p:extLst>
      <p:ext uri="{BB962C8B-B14F-4D97-AF65-F5344CB8AC3E}">
        <p14:creationId xmlns:p14="http://schemas.microsoft.com/office/powerpoint/2010/main" val="371787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6F8A6-67AE-038C-8ADF-5709DAC60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91BDA-31C4-4958-EEEE-72E454FB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96" y="113576"/>
            <a:ext cx="11160986" cy="811578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solidFill>
                  <a:srgbClr val="002060"/>
                </a:solidFill>
              </a:rPr>
              <a:t>    Additional Savings &amp; Benefits</a:t>
            </a:r>
            <a:endParaRPr lang="en-CA" sz="3200" b="1">
              <a:solidFill>
                <a:srgbClr val="0087C9"/>
              </a:solidFill>
              <a:latin typeface="+mn-lt"/>
            </a:endParaRPr>
          </a:p>
        </p:txBody>
      </p:sp>
      <p:cxnSp>
        <p:nvCxnSpPr>
          <p:cNvPr id="3" name="Connecteur droit 18">
            <a:extLst>
              <a:ext uri="{FF2B5EF4-FFF2-40B4-BE49-F238E27FC236}">
                <a16:creationId xmlns:a16="http://schemas.microsoft.com/office/drawing/2014/main" id="{AC886867-89D2-ABD7-F8D1-BE62A33173AA}"/>
              </a:ext>
            </a:extLst>
          </p:cNvPr>
          <p:cNvCxnSpPr/>
          <p:nvPr/>
        </p:nvCxnSpPr>
        <p:spPr>
          <a:xfrm>
            <a:off x="285766" y="903031"/>
            <a:ext cx="2052466" cy="0"/>
          </a:xfrm>
          <a:prstGeom prst="line">
            <a:avLst/>
          </a:prstGeom>
          <a:ln w="7620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418">
            <a:extLst>
              <a:ext uri="{FF2B5EF4-FFF2-40B4-BE49-F238E27FC236}">
                <a16:creationId xmlns:a16="http://schemas.microsoft.com/office/drawing/2014/main" id="{B0B16B55-83EE-36E6-1F22-F5A9D4E0BF85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69196" y="358084"/>
            <a:ext cx="321578" cy="322562"/>
          </a:xfrm>
          <a:custGeom>
            <a:avLst/>
            <a:gdLst>
              <a:gd name="T0" fmla="*/ 1654 w 3272"/>
              <a:gd name="T1" fmla="*/ 1313 h 3277"/>
              <a:gd name="T2" fmla="*/ 1425 w 3272"/>
              <a:gd name="T3" fmla="*/ 1410 h 3277"/>
              <a:gd name="T4" fmla="*/ 1162 w 3272"/>
              <a:gd name="T5" fmla="*/ 1573 h 3277"/>
              <a:gd name="T6" fmla="*/ 1161 w 3272"/>
              <a:gd name="T7" fmla="*/ 1720 h 3277"/>
              <a:gd name="T8" fmla="*/ 1293 w 3272"/>
              <a:gd name="T9" fmla="*/ 1657 h 3277"/>
              <a:gd name="T10" fmla="*/ 1382 w 3272"/>
              <a:gd name="T11" fmla="*/ 1631 h 3277"/>
              <a:gd name="T12" fmla="*/ 1399 w 3272"/>
              <a:gd name="T13" fmla="*/ 1675 h 3277"/>
              <a:gd name="T14" fmla="*/ 1240 w 3272"/>
              <a:gd name="T15" fmla="*/ 2338 h 3277"/>
              <a:gd name="T16" fmla="*/ 1222 w 3272"/>
              <a:gd name="T17" fmla="*/ 2521 h 3277"/>
              <a:gd name="T18" fmla="*/ 1258 w 3272"/>
              <a:gd name="T19" fmla="*/ 2622 h 3277"/>
              <a:gd name="T20" fmla="*/ 1333 w 3272"/>
              <a:gd name="T21" fmla="*/ 2660 h 3277"/>
              <a:gd name="T22" fmla="*/ 1457 w 3272"/>
              <a:gd name="T23" fmla="*/ 2650 h 3277"/>
              <a:gd name="T24" fmla="*/ 1673 w 3272"/>
              <a:gd name="T25" fmla="*/ 2565 h 3277"/>
              <a:gd name="T26" fmla="*/ 1937 w 3272"/>
              <a:gd name="T27" fmla="*/ 2389 h 3277"/>
              <a:gd name="T28" fmla="*/ 1915 w 3272"/>
              <a:gd name="T29" fmla="*/ 2250 h 3277"/>
              <a:gd name="T30" fmla="*/ 1774 w 3272"/>
              <a:gd name="T31" fmla="*/ 2320 h 3277"/>
              <a:gd name="T32" fmla="*/ 1710 w 3272"/>
              <a:gd name="T33" fmla="*/ 2326 h 3277"/>
              <a:gd name="T34" fmla="*/ 1702 w 3272"/>
              <a:gd name="T35" fmla="*/ 2254 h 3277"/>
              <a:gd name="T36" fmla="*/ 1882 w 3272"/>
              <a:gd name="T37" fmla="*/ 1546 h 3277"/>
              <a:gd name="T38" fmla="*/ 1890 w 3272"/>
              <a:gd name="T39" fmla="*/ 1382 h 3277"/>
              <a:gd name="T40" fmla="*/ 1830 w 3272"/>
              <a:gd name="T41" fmla="*/ 1297 h 3277"/>
              <a:gd name="T42" fmla="*/ 1715 w 3272"/>
              <a:gd name="T43" fmla="*/ 554 h 3277"/>
              <a:gd name="T44" fmla="*/ 1568 w 3272"/>
              <a:gd name="T45" fmla="*/ 626 h 3277"/>
              <a:gd name="T46" fmla="*/ 1495 w 3272"/>
              <a:gd name="T47" fmla="*/ 739 h 3277"/>
              <a:gd name="T48" fmla="*/ 1489 w 3272"/>
              <a:gd name="T49" fmla="*/ 875 h 3277"/>
              <a:gd name="T50" fmla="*/ 1573 w 3272"/>
              <a:gd name="T51" fmla="*/ 989 h 3277"/>
              <a:gd name="T52" fmla="*/ 1754 w 3272"/>
              <a:gd name="T53" fmla="*/ 1016 h 3277"/>
              <a:gd name="T54" fmla="*/ 1920 w 3272"/>
              <a:gd name="T55" fmla="*/ 949 h 3277"/>
              <a:gd name="T56" fmla="*/ 2004 w 3272"/>
              <a:gd name="T57" fmla="*/ 816 h 3277"/>
              <a:gd name="T58" fmla="*/ 2003 w 3272"/>
              <a:gd name="T59" fmla="*/ 680 h 3277"/>
              <a:gd name="T60" fmla="*/ 1939 w 3272"/>
              <a:gd name="T61" fmla="*/ 584 h 3277"/>
              <a:gd name="T62" fmla="*/ 1796 w 3272"/>
              <a:gd name="T63" fmla="*/ 546 h 3277"/>
              <a:gd name="T64" fmla="*/ 2018 w 3272"/>
              <a:gd name="T65" fmla="*/ 45 h 3277"/>
              <a:gd name="T66" fmla="*/ 2471 w 3272"/>
              <a:gd name="T67" fmla="*/ 229 h 3277"/>
              <a:gd name="T68" fmla="*/ 2844 w 3272"/>
              <a:gd name="T69" fmla="*/ 534 h 3277"/>
              <a:gd name="T70" fmla="*/ 3114 w 3272"/>
              <a:gd name="T71" fmla="*/ 936 h 3277"/>
              <a:gd name="T72" fmla="*/ 3257 w 3272"/>
              <a:gd name="T73" fmla="*/ 1411 h 3277"/>
              <a:gd name="T74" fmla="*/ 3248 w 3272"/>
              <a:gd name="T75" fmla="*/ 1922 h 3277"/>
              <a:gd name="T76" fmla="*/ 3091 w 3272"/>
              <a:gd name="T77" fmla="*/ 2390 h 3277"/>
              <a:gd name="T78" fmla="*/ 2808 w 3272"/>
              <a:gd name="T79" fmla="*/ 2782 h 3277"/>
              <a:gd name="T80" fmla="*/ 2424 w 3272"/>
              <a:gd name="T81" fmla="*/ 3075 h 3277"/>
              <a:gd name="T82" fmla="*/ 1962 w 3272"/>
              <a:gd name="T83" fmla="*/ 3245 h 3277"/>
              <a:gd name="T84" fmla="*/ 1453 w 3272"/>
              <a:gd name="T85" fmla="*/ 3267 h 3277"/>
              <a:gd name="T86" fmla="*/ 974 w 3272"/>
              <a:gd name="T87" fmla="*/ 3138 h 3277"/>
              <a:gd name="T88" fmla="*/ 566 w 3272"/>
              <a:gd name="T89" fmla="*/ 2879 h 3277"/>
              <a:gd name="T90" fmla="*/ 252 w 3272"/>
              <a:gd name="T91" fmla="*/ 2512 h 3277"/>
              <a:gd name="T92" fmla="*/ 56 w 3272"/>
              <a:gd name="T93" fmla="*/ 2063 h 3277"/>
              <a:gd name="T94" fmla="*/ 2 w 3272"/>
              <a:gd name="T95" fmla="*/ 1561 h 3277"/>
              <a:gd name="T96" fmla="*/ 95 w 3272"/>
              <a:gd name="T97" fmla="*/ 1087 h 3277"/>
              <a:gd name="T98" fmla="*/ 314 w 3272"/>
              <a:gd name="T99" fmla="*/ 673 h 3277"/>
              <a:gd name="T100" fmla="*/ 638 w 3272"/>
              <a:gd name="T101" fmla="*/ 340 h 3277"/>
              <a:gd name="T102" fmla="*/ 1045 w 3272"/>
              <a:gd name="T103" fmla="*/ 111 h 3277"/>
              <a:gd name="T104" fmla="*/ 1515 w 3272"/>
              <a:gd name="T105" fmla="*/ 4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2" h="3277">
                <a:moveTo>
                  <a:pt x="1787" y="1289"/>
                </a:moveTo>
                <a:lnTo>
                  <a:pt x="1759" y="1290"/>
                </a:lnTo>
                <a:lnTo>
                  <a:pt x="1728" y="1295"/>
                </a:lnTo>
                <a:lnTo>
                  <a:pt x="1692" y="1303"/>
                </a:lnTo>
                <a:lnTo>
                  <a:pt x="1654" y="1313"/>
                </a:lnTo>
                <a:lnTo>
                  <a:pt x="1613" y="1327"/>
                </a:lnTo>
                <a:lnTo>
                  <a:pt x="1569" y="1343"/>
                </a:lnTo>
                <a:lnTo>
                  <a:pt x="1523" y="1363"/>
                </a:lnTo>
                <a:lnTo>
                  <a:pt x="1474" y="1385"/>
                </a:lnTo>
                <a:lnTo>
                  <a:pt x="1425" y="1410"/>
                </a:lnTo>
                <a:lnTo>
                  <a:pt x="1373" y="1437"/>
                </a:lnTo>
                <a:lnTo>
                  <a:pt x="1322" y="1468"/>
                </a:lnTo>
                <a:lnTo>
                  <a:pt x="1268" y="1500"/>
                </a:lnTo>
                <a:lnTo>
                  <a:pt x="1215" y="1536"/>
                </a:lnTo>
                <a:lnTo>
                  <a:pt x="1162" y="1573"/>
                </a:lnTo>
                <a:lnTo>
                  <a:pt x="1108" y="1614"/>
                </a:lnTo>
                <a:lnTo>
                  <a:pt x="1057" y="1655"/>
                </a:lnTo>
                <a:lnTo>
                  <a:pt x="1114" y="1748"/>
                </a:lnTo>
                <a:lnTo>
                  <a:pt x="1137" y="1734"/>
                </a:lnTo>
                <a:lnTo>
                  <a:pt x="1161" y="1720"/>
                </a:lnTo>
                <a:lnTo>
                  <a:pt x="1187" y="1706"/>
                </a:lnTo>
                <a:lnTo>
                  <a:pt x="1215" y="1691"/>
                </a:lnTo>
                <a:lnTo>
                  <a:pt x="1241" y="1679"/>
                </a:lnTo>
                <a:lnTo>
                  <a:pt x="1268" y="1667"/>
                </a:lnTo>
                <a:lnTo>
                  <a:pt x="1293" y="1657"/>
                </a:lnTo>
                <a:lnTo>
                  <a:pt x="1317" y="1648"/>
                </a:lnTo>
                <a:lnTo>
                  <a:pt x="1338" y="1641"/>
                </a:lnTo>
                <a:lnTo>
                  <a:pt x="1357" y="1635"/>
                </a:lnTo>
                <a:lnTo>
                  <a:pt x="1371" y="1632"/>
                </a:lnTo>
                <a:lnTo>
                  <a:pt x="1382" y="1631"/>
                </a:lnTo>
                <a:lnTo>
                  <a:pt x="1390" y="1632"/>
                </a:lnTo>
                <a:lnTo>
                  <a:pt x="1396" y="1637"/>
                </a:lnTo>
                <a:lnTo>
                  <a:pt x="1399" y="1646"/>
                </a:lnTo>
                <a:lnTo>
                  <a:pt x="1400" y="1658"/>
                </a:lnTo>
                <a:lnTo>
                  <a:pt x="1399" y="1675"/>
                </a:lnTo>
                <a:lnTo>
                  <a:pt x="1395" y="1696"/>
                </a:lnTo>
                <a:lnTo>
                  <a:pt x="1389" y="1721"/>
                </a:lnTo>
                <a:lnTo>
                  <a:pt x="1382" y="1751"/>
                </a:lnTo>
                <a:lnTo>
                  <a:pt x="1252" y="2290"/>
                </a:lnTo>
                <a:lnTo>
                  <a:pt x="1240" y="2338"/>
                </a:lnTo>
                <a:lnTo>
                  <a:pt x="1231" y="2383"/>
                </a:lnTo>
                <a:lnTo>
                  <a:pt x="1225" y="2423"/>
                </a:lnTo>
                <a:lnTo>
                  <a:pt x="1222" y="2460"/>
                </a:lnTo>
                <a:lnTo>
                  <a:pt x="1221" y="2492"/>
                </a:lnTo>
                <a:lnTo>
                  <a:pt x="1222" y="2521"/>
                </a:lnTo>
                <a:lnTo>
                  <a:pt x="1225" y="2548"/>
                </a:lnTo>
                <a:lnTo>
                  <a:pt x="1231" y="2571"/>
                </a:lnTo>
                <a:lnTo>
                  <a:pt x="1238" y="2590"/>
                </a:lnTo>
                <a:lnTo>
                  <a:pt x="1247" y="2607"/>
                </a:lnTo>
                <a:lnTo>
                  <a:pt x="1258" y="2622"/>
                </a:lnTo>
                <a:lnTo>
                  <a:pt x="1270" y="2634"/>
                </a:lnTo>
                <a:lnTo>
                  <a:pt x="1284" y="2644"/>
                </a:lnTo>
                <a:lnTo>
                  <a:pt x="1299" y="2651"/>
                </a:lnTo>
                <a:lnTo>
                  <a:pt x="1316" y="2656"/>
                </a:lnTo>
                <a:lnTo>
                  <a:pt x="1333" y="2660"/>
                </a:lnTo>
                <a:lnTo>
                  <a:pt x="1351" y="2662"/>
                </a:lnTo>
                <a:lnTo>
                  <a:pt x="1369" y="2663"/>
                </a:lnTo>
                <a:lnTo>
                  <a:pt x="1394" y="2661"/>
                </a:lnTo>
                <a:lnTo>
                  <a:pt x="1424" y="2657"/>
                </a:lnTo>
                <a:lnTo>
                  <a:pt x="1457" y="2650"/>
                </a:lnTo>
                <a:lnTo>
                  <a:pt x="1494" y="2640"/>
                </a:lnTo>
                <a:lnTo>
                  <a:pt x="1535" y="2626"/>
                </a:lnTo>
                <a:lnTo>
                  <a:pt x="1578" y="2609"/>
                </a:lnTo>
                <a:lnTo>
                  <a:pt x="1625" y="2589"/>
                </a:lnTo>
                <a:lnTo>
                  <a:pt x="1673" y="2565"/>
                </a:lnTo>
                <a:lnTo>
                  <a:pt x="1724" y="2538"/>
                </a:lnTo>
                <a:lnTo>
                  <a:pt x="1775" y="2506"/>
                </a:lnTo>
                <a:lnTo>
                  <a:pt x="1829" y="2471"/>
                </a:lnTo>
                <a:lnTo>
                  <a:pt x="1882" y="2432"/>
                </a:lnTo>
                <a:lnTo>
                  <a:pt x="1937" y="2389"/>
                </a:lnTo>
                <a:lnTo>
                  <a:pt x="1992" y="2341"/>
                </a:lnTo>
                <a:lnTo>
                  <a:pt x="2045" y="2290"/>
                </a:lnTo>
                <a:lnTo>
                  <a:pt x="1980" y="2204"/>
                </a:lnTo>
                <a:lnTo>
                  <a:pt x="1948" y="2228"/>
                </a:lnTo>
                <a:lnTo>
                  <a:pt x="1915" y="2250"/>
                </a:lnTo>
                <a:lnTo>
                  <a:pt x="1883" y="2269"/>
                </a:lnTo>
                <a:lnTo>
                  <a:pt x="1853" y="2286"/>
                </a:lnTo>
                <a:lnTo>
                  <a:pt x="1825" y="2300"/>
                </a:lnTo>
                <a:lnTo>
                  <a:pt x="1799" y="2311"/>
                </a:lnTo>
                <a:lnTo>
                  <a:pt x="1774" y="2320"/>
                </a:lnTo>
                <a:lnTo>
                  <a:pt x="1754" y="2326"/>
                </a:lnTo>
                <a:lnTo>
                  <a:pt x="1738" y="2330"/>
                </a:lnTo>
                <a:lnTo>
                  <a:pt x="1725" y="2331"/>
                </a:lnTo>
                <a:lnTo>
                  <a:pt x="1717" y="2330"/>
                </a:lnTo>
                <a:lnTo>
                  <a:pt x="1710" y="2326"/>
                </a:lnTo>
                <a:lnTo>
                  <a:pt x="1705" y="2319"/>
                </a:lnTo>
                <a:lnTo>
                  <a:pt x="1701" y="2308"/>
                </a:lnTo>
                <a:lnTo>
                  <a:pt x="1699" y="2294"/>
                </a:lnTo>
                <a:lnTo>
                  <a:pt x="1700" y="2276"/>
                </a:lnTo>
                <a:lnTo>
                  <a:pt x="1702" y="2254"/>
                </a:lnTo>
                <a:lnTo>
                  <a:pt x="1707" y="2228"/>
                </a:lnTo>
                <a:lnTo>
                  <a:pt x="1714" y="2197"/>
                </a:lnTo>
                <a:lnTo>
                  <a:pt x="1863" y="1631"/>
                </a:lnTo>
                <a:lnTo>
                  <a:pt x="1874" y="1587"/>
                </a:lnTo>
                <a:lnTo>
                  <a:pt x="1882" y="1546"/>
                </a:lnTo>
                <a:lnTo>
                  <a:pt x="1889" y="1507"/>
                </a:lnTo>
                <a:lnTo>
                  <a:pt x="1893" y="1472"/>
                </a:lnTo>
                <a:lnTo>
                  <a:pt x="1895" y="1438"/>
                </a:lnTo>
                <a:lnTo>
                  <a:pt x="1893" y="1409"/>
                </a:lnTo>
                <a:lnTo>
                  <a:pt x="1890" y="1382"/>
                </a:lnTo>
                <a:lnTo>
                  <a:pt x="1882" y="1357"/>
                </a:lnTo>
                <a:lnTo>
                  <a:pt x="1873" y="1337"/>
                </a:lnTo>
                <a:lnTo>
                  <a:pt x="1862" y="1320"/>
                </a:lnTo>
                <a:lnTo>
                  <a:pt x="1847" y="1307"/>
                </a:lnTo>
                <a:lnTo>
                  <a:pt x="1830" y="1297"/>
                </a:lnTo>
                <a:lnTo>
                  <a:pt x="1810" y="1291"/>
                </a:lnTo>
                <a:lnTo>
                  <a:pt x="1787" y="1289"/>
                </a:lnTo>
                <a:close/>
                <a:moveTo>
                  <a:pt x="1796" y="546"/>
                </a:moveTo>
                <a:lnTo>
                  <a:pt x="1753" y="548"/>
                </a:lnTo>
                <a:lnTo>
                  <a:pt x="1715" y="554"/>
                </a:lnTo>
                <a:lnTo>
                  <a:pt x="1679" y="563"/>
                </a:lnTo>
                <a:lnTo>
                  <a:pt x="1647" y="575"/>
                </a:lnTo>
                <a:lnTo>
                  <a:pt x="1618" y="589"/>
                </a:lnTo>
                <a:lnTo>
                  <a:pt x="1591" y="606"/>
                </a:lnTo>
                <a:lnTo>
                  <a:pt x="1568" y="626"/>
                </a:lnTo>
                <a:lnTo>
                  <a:pt x="1548" y="646"/>
                </a:lnTo>
                <a:lnTo>
                  <a:pt x="1531" y="668"/>
                </a:lnTo>
                <a:lnTo>
                  <a:pt x="1517" y="691"/>
                </a:lnTo>
                <a:lnTo>
                  <a:pt x="1505" y="715"/>
                </a:lnTo>
                <a:lnTo>
                  <a:pt x="1495" y="739"/>
                </a:lnTo>
                <a:lnTo>
                  <a:pt x="1489" y="762"/>
                </a:lnTo>
                <a:lnTo>
                  <a:pt x="1485" y="786"/>
                </a:lnTo>
                <a:lnTo>
                  <a:pt x="1484" y="809"/>
                </a:lnTo>
                <a:lnTo>
                  <a:pt x="1485" y="843"/>
                </a:lnTo>
                <a:lnTo>
                  <a:pt x="1489" y="875"/>
                </a:lnTo>
                <a:lnTo>
                  <a:pt x="1498" y="904"/>
                </a:lnTo>
                <a:lnTo>
                  <a:pt x="1512" y="929"/>
                </a:lnTo>
                <a:lnTo>
                  <a:pt x="1528" y="953"/>
                </a:lnTo>
                <a:lnTo>
                  <a:pt x="1548" y="973"/>
                </a:lnTo>
                <a:lnTo>
                  <a:pt x="1573" y="989"/>
                </a:lnTo>
                <a:lnTo>
                  <a:pt x="1602" y="1002"/>
                </a:lnTo>
                <a:lnTo>
                  <a:pt x="1635" y="1011"/>
                </a:lnTo>
                <a:lnTo>
                  <a:pt x="1671" y="1017"/>
                </a:lnTo>
                <a:lnTo>
                  <a:pt x="1713" y="1019"/>
                </a:lnTo>
                <a:lnTo>
                  <a:pt x="1754" y="1016"/>
                </a:lnTo>
                <a:lnTo>
                  <a:pt x="1794" y="1010"/>
                </a:lnTo>
                <a:lnTo>
                  <a:pt x="1830" y="1000"/>
                </a:lnTo>
                <a:lnTo>
                  <a:pt x="1863" y="986"/>
                </a:lnTo>
                <a:lnTo>
                  <a:pt x="1894" y="969"/>
                </a:lnTo>
                <a:lnTo>
                  <a:pt x="1920" y="949"/>
                </a:lnTo>
                <a:lnTo>
                  <a:pt x="1944" y="926"/>
                </a:lnTo>
                <a:lnTo>
                  <a:pt x="1964" y="901"/>
                </a:lnTo>
                <a:lnTo>
                  <a:pt x="1980" y="875"/>
                </a:lnTo>
                <a:lnTo>
                  <a:pt x="1994" y="845"/>
                </a:lnTo>
                <a:lnTo>
                  <a:pt x="2004" y="816"/>
                </a:lnTo>
                <a:lnTo>
                  <a:pt x="2009" y="785"/>
                </a:lnTo>
                <a:lnTo>
                  <a:pt x="2011" y="753"/>
                </a:lnTo>
                <a:lnTo>
                  <a:pt x="2010" y="728"/>
                </a:lnTo>
                <a:lnTo>
                  <a:pt x="2008" y="704"/>
                </a:lnTo>
                <a:lnTo>
                  <a:pt x="2003" y="680"/>
                </a:lnTo>
                <a:lnTo>
                  <a:pt x="1996" y="657"/>
                </a:lnTo>
                <a:lnTo>
                  <a:pt x="1986" y="637"/>
                </a:lnTo>
                <a:lnTo>
                  <a:pt x="1973" y="618"/>
                </a:lnTo>
                <a:lnTo>
                  <a:pt x="1957" y="599"/>
                </a:lnTo>
                <a:lnTo>
                  <a:pt x="1939" y="584"/>
                </a:lnTo>
                <a:lnTo>
                  <a:pt x="1918" y="571"/>
                </a:lnTo>
                <a:lnTo>
                  <a:pt x="1893" y="561"/>
                </a:lnTo>
                <a:lnTo>
                  <a:pt x="1864" y="553"/>
                </a:lnTo>
                <a:lnTo>
                  <a:pt x="1832" y="548"/>
                </a:lnTo>
                <a:lnTo>
                  <a:pt x="1796" y="546"/>
                </a:lnTo>
                <a:close/>
                <a:moveTo>
                  <a:pt x="1615" y="0"/>
                </a:moveTo>
                <a:lnTo>
                  <a:pt x="1718" y="2"/>
                </a:lnTo>
                <a:lnTo>
                  <a:pt x="1820" y="10"/>
                </a:lnTo>
                <a:lnTo>
                  <a:pt x="1920" y="25"/>
                </a:lnTo>
                <a:lnTo>
                  <a:pt x="2018" y="45"/>
                </a:lnTo>
                <a:lnTo>
                  <a:pt x="2114" y="71"/>
                </a:lnTo>
                <a:lnTo>
                  <a:pt x="2207" y="102"/>
                </a:lnTo>
                <a:lnTo>
                  <a:pt x="2298" y="140"/>
                </a:lnTo>
                <a:lnTo>
                  <a:pt x="2386" y="181"/>
                </a:lnTo>
                <a:lnTo>
                  <a:pt x="2471" y="229"/>
                </a:lnTo>
                <a:lnTo>
                  <a:pt x="2552" y="281"/>
                </a:lnTo>
                <a:lnTo>
                  <a:pt x="2631" y="338"/>
                </a:lnTo>
                <a:lnTo>
                  <a:pt x="2706" y="399"/>
                </a:lnTo>
                <a:lnTo>
                  <a:pt x="2778" y="465"/>
                </a:lnTo>
                <a:lnTo>
                  <a:pt x="2844" y="534"/>
                </a:lnTo>
                <a:lnTo>
                  <a:pt x="2908" y="607"/>
                </a:lnTo>
                <a:lnTo>
                  <a:pt x="2967" y="684"/>
                </a:lnTo>
                <a:lnTo>
                  <a:pt x="3020" y="765"/>
                </a:lnTo>
                <a:lnTo>
                  <a:pt x="3070" y="849"/>
                </a:lnTo>
                <a:lnTo>
                  <a:pt x="3114" y="936"/>
                </a:lnTo>
                <a:lnTo>
                  <a:pt x="3154" y="1025"/>
                </a:lnTo>
                <a:lnTo>
                  <a:pt x="3188" y="1119"/>
                </a:lnTo>
                <a:lnTo>
                  <a:pt x="3216" y="1214"/>
                </a:lnTo>
                <a:lnTo>
                  <a:pt x="3239" y="1312"/>
                </a:lnTo>
                <a:lnTo>
                  <a:pt x="3257" y="1411"/>
                </a:lnTo>
                <a:lnTo>
                  <a:pt x="3268" y="1513"/>
                </a:lnTo>
                <a:lnTo>
                  <a:pt x="3272" y="1617"/>
                </a:lnTo>
                <a:lnTo>
                  <a:pt x="3270" y="1720"/>
                </a:lnTo>
                <a:lnTo>
                  <a:pt x="3262" y="1822"/>
                </a:lnTo>
                <a:lnTo>
                  <a:pt x="3248" y="1922"/>
                </a:lnTo>
                <a:lnTo>
                  <a:pt x="3227" y="2020"/>
                </a:lnTo>
                <a:lnTo>
                  <a:pt x="3201" y="2117"/>
                </a:lnTo>
                <a:lnTo>
                  <a:pt x="3170" y="2211"/>
                </a:lnTo>
                <a:lnTo>
                  <a:pt x="3132" y="2302"/>
                </a:lnTo>
                <a:lnTo>
                  <a:pt x="3091" y="2390"/>
                </a:lnTo>
                <a:lnTo>
                  <a:pt x="3043" y="2475"/>
                </a:lnTo>
                <a:lnTo>
                  <a:pt x="2991" y="2557"/>
                </a:lnTo>
                <a:lnTo>
                  <a:pt x="2934" y="2636"/>
                </a:lnTo>
                <a:lnTo>
                  <a:pt x="2874" y="2711"/>
                </a:lnTo>
                <a:lnTo>
                  <a:pt x="2808" y="2782"/>
                </a:lnTo>
                <a:lnTo>
                  <a:pt x="2739" y="2849"/>
                </a:lnTo>
                <a:lnTo>
                  <a:pt x="2666" y="2912"/>
                </a:lnTo>
                <a:lnTo>
                  <a:pt x="2589" y="2971"/>
                </a:lnTo>
                <a:lnTo>
                  <a:pt x="2508" y="3025"/>
                </a:lnTo>
                <a:lnTo>
                  <a:pt x="2424" y="3075"/>
                </a:lnTo>
                <a:lnTo>
                  <a:pt x="2337" y="3120"/>
                </a:lnTo>
                <a:lnTo>
                  <a:pt x="2247" y="3159"/>
                </a:lnTo>
                <a:lnTo>
                  <a:pt x="2155" y="3193"/>
                </a:lnTo>
                <a:lnTo>
                  <a:pt x="2060" y="3222"/>
                </a:lnTo>
                <a:lnTo>
                  <a:pt x="1962" y="3245"/>
                </a:lnTo>
                <a:lnTo>
                  <a:pt x="1863" y="3262"/>
                </a:lnTo>
                <a:lnTo>
                  <a:pt x="1761" y="3272"/>
                </a:lnTo>
                <a:lnTo>
                  <a:pt x="1658" y="3277"/>
                </a:lnTo>
                <a:lnTo>
                  <a:pt x="1554" y="3275"/>
                </a:lnTo>
                <a:lnTo>
                  <a:pt x="1453" y="3267"/>
                </a:lnTo>
                <a:lnTo>
                  <a:pt x="1353" y="3253"/>
                </a:lnTo>
                <a:lnTo>
                  <a:pt x="1255" y="3233"/>
                </a:lnTo>
                <a:lnTo>
                  <a:pt x="1159" y="3207"/>
                </a:lnTo>
                <a:lnTo>
                  <a:pt x="1065" y="3175"/>
                </a:lnTo>
                <a:lnTo>
                  <a:pt x="974" y="3138"/>
                </a:lnTo>
                <a:lnTo>
                  <a:pt x="886" y="3095"/>
                </a:lnTo>
                <a:lnTo>
                  <a:pt x="801" y="3049"/>
                </a:lnTo>
                <a:lnTo>
                  <a:pt x="719" y="2996"/>
                </a:lnTo>
                <a:lnTo>
                  <a:pt x="641" y="2939"/>
                </a:lnTo>
                <a:lnTo>
                  <a:pt x="566" y="2879"/>
                </a:lnTo>
                <a:lnTo>
                  <a:pt x="495" y="2813"/>
                </a:lnTo>
                <a:lnTo>
                  <a:pt x="427" y="2743"/>
                </a:lnTo>
                <a:lnTo>
                  <a:pt x="365" y="2670"/>
                </a:lnTo>
                <a:lnTo>
                  <a:pt x="306" y="2593"/>
                </a:lnTo>
                <a:lnTo>
                  <a:pt x="252" y="2512"/>
                </a:lnTo>
                <a:lnTo>
                  <a:pt x="202" y="2428"/>
                </a:lnTo>
                <a:lnTo>
                  <a:pt x="158" y="2341"/>
                </a:lnTo>
                <a:lnTo>
                  <a:pt x="118" y="2251"/>
                </a:lnTo>
                <a:lnTo>
                  <a:pt x="84" y="2159"/>
                </a:lnTo>
                <a:lnTo>
                  <a:pt x="56" y="2063"/>
                </a:lnTo>
                <a:lnTo>
                  <a:pt x="32" y="1966"/>
                </a:lnTo>
                <a:lnTo>
                  <a:pt x="15" y="1866"/>
                </a:lnTo>
                <a:lnTo>
                  <a:pt x="5" y="1764"/>
                </a:lnTo>
                <a:lnTo>
                  <a:pt x="0" y="1661"/>
                </a:lnTo>
                <a:lnTo>
                  <a:pt x="2" y="1561"/>
                </a:lnTo>
                <a:lnTo>
                  <a:pt x="9" y="1463"/>
                </a:lnTo>
                <a:lnTo>
                  <a:pt x="22" y="1366"/>
                </a:lnTo>
                <a:lnTo>
                  <a:pt x="41" y="1271"/>
                </a:lnTo>
                <a:lnTo>
                  <a:pt x="66" y="1178"/>
                </a:lnTo>
                <a:lnTo>
                  <a:pt x="95" y="1087"/>
                </a:lnTo>
                <a:lnTo>
                  <a:pt x="129" y="999"/>
                </a:lnTo>
                <a:lnTo>
                  <a:pt x="169" y="913"/>
                </a:lnTo>
                <a:lnTo>
                  <a:pt x="212" y="830"/>
                </a:lnTo>
                <a:lnTo>
                  <a:pt x="261" y="750"/>
                </a:lnTo>
                <a:lnTo>
                  <a:pt x="314" y="673"/>
                </a:lnTo>
                <a:lnTo>
                  <a:pt x="371" y="599"/>
                </a:lnTo>
                <a:lnTo>
                  <a:pt x="431" y="530"/>
                </a:lnTo>
                <a:lnTo>
                  <a:pt x="497" y="463"/>
                </a:lnTo>
                <a:lnTo>
                  <a:pt x="566" y="399"/>
                </a:lnTo>
                <a:lnTo>
                  <a:pt x="638" y="340"/>
                </a:lnTo>
                <a:lnTo>
                  <a:pt x="713" y="286"/>
                </a:lnTo>
                <a:lnTo>
                  <a:pt x="791" y="235"/>
                </a:lnTo>
                <a:lnTo>
                  <a:pt x="873" y="188"/>
                </a:lnTo>
                <a:lnTo>
                  <a:pt x="958" y="147"/>
                </a:lnTo>
                <a:lnTo>
                  <a:pt x="1045" y="111"/>
                </a:lnTo>
                <a:lnTo>
                  <a:pt x="1135" y="78"/>
                </a:lnTo>
                <a:lnTo>
                  <a:pt x="1227" y="52"/>
                </a:lnTo>
                <a:lnTo>
                  <a:pt x="1321" y="31"/>
                </a:lnTo>
                <a:lnTo>
                  <a:pt x="1417" y="14"/>
                </a:lnTo>
                <a:lnTo>
                  <a:pt x="1515" y="4"/>
                </a:lnTo>
                <a:lnTo>
                  <a:pt x="1615" y="0"/>
                </a:lnTo>
                <a:close/>
              </a:path>
            </a:pathLst>
          </a:custGeom>
          <a:solidFill>
            <a:srgbClr val="00498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3E34779C-E104-181C-5986-1D42B181BC0F}"/>
              </a:ext>
            </a:extLst>
          </p:cNvPr>
          <p:cNvGraphicFramePr>
            <a:graphicFrameLocks/>
          </p:cNvGraphicFramePr>
          <p:nvPr/>
        </p:nvGraphicFramePr>
        <p:xfrm>
          <a:off x="755396" y="1344422"/>
          <a:ext cx="10681208" cy="447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182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07778" y="1175170"/>
            <a:ext cx="5200447" cy="9468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dirty="0"/>
              <a:t>A worry-free experience for your Association and its members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>
          <a:xfrm>
            <a:off x="1091308" y="2273468"/>
            <a:ext cx="5200448" cy="344119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CA" sz="1800" dirty="0">
                <a:solidFill>
                  <a:schemeClr val="tx1"/>
                </a:solidFill>
              </a:rPr>
              <a:t>A group insurance expert, we </a:t>
            </a:r>
            <a:r>
              <a:rPr lang="en-CA" sz="1800" b="1" dirty="0">
                <a:solidFill>
                  <a:schemeClr val="tx1"/>
                </a:solidFill>
              </a:rPr>
              <a:t>protect your members’ wealth and the strength of your association.</a:t>
            </a:r>
          </a:p>
          <a:p>
            <a:r>
              <a:rPr lang="en-CA" sz="1800" dirty="0">
                <a:solidFill>
                  <a:schemeClr val="tx1"/>
                </a:solidFill>
              </a:rPr>
              <a:t>We </a:t>
            </a:r>
            <a:r>
              <a:rPr lang="en-CA" sz="1800" b="1" dirty="0">
                <a:solidFill>
                  <a:schemeClr val="tx1"/>
                </a:solidFill>
              </a:rPr>
              <a:t>listen to our customers</a:t>
            </a:r>
            <a:r>
              <a:rPr lang="en-CA" sz="1800" dirty="0">
                <a:solidFill>
                  <a:schemeClr val="tx1"/>
                </a:solidFill>
              </a:rPr>
              <a:t> and learn from them to continually improve our offer and service.</a:t>
            </a:r>
            <a:endParaRPr lang="en-CA" sz="1800" b="1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CA" sz="1800" b="1" dirty="0">
                <a:solidFill>
                  <a:schemeClr val="tx1"/>
                </a:solidFill>
              </a:rPr>
              <a:t>Our experience, products and service </a:t>
            </a:r>
            <a:r>
              <a:rPr lang="en-CA" sz="1800" dirty="0">
                <a:solidFill>
                  <a:schemeClr val="tx1"/>
                </a:solidFill>
              </a:rPr>
              <a:t>are why </a:t>
            </a: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97% of our partners are satisfied with The Personal</a:t>
            </a:r>
          </a:p>
          <a:p>
            <a:pPr lvl="0">
              <a:lnSpc>
                <a:spcPct val="100000"/>
              </a:lnSpc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Win </a:t>
            </a:r>
            <a:r>
              <a:rPr lang="en-CA" sz="1800" dirty="0" err="1">
                <a:solidFill>
                  <a:schemeClr val="tx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Win</a:t>
            </a: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CA" sz="1800" dirty="0" err="1">
                <a:solidFill>
                  <a:schemeClr val="tx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Win</a:t>
            </a: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philosophy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25EE4-7B65-B442-A032-781FCD98D673}"/>
              </a:ext>
            </a:extLst>
          </p:cNvPr>
          <p:cNvSpPr/>
          <p:nvPr/>
        </p:nvSpPr>
        <p:spPr>
          <a:xfrm>
            <a:off x="8418838" y="857250"/>
            <a:ext cx="2249163" cy="5143500"/>
          </a:xfrm>
          <a:prstGeom prst="rect">
            <a:avLst/>
          </a:prstGeom>
          <a:solidFill>
            <a:srgbClr val="DBEAF7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64AAC3-8956-1E49-A5A4-16F274817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82654" y="1175170"/>
            <a:ext cx="2761290" cy="26750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BF25777-85B1-33F1-1CD2-E5FABAB48FC8}"/>
              </a:ext>
            </a:extLst>
          </p:cNvPr>
          <p:cNvSpPr txBox="1">
            <a:spLocks/>
          </p:cNvSpPr>
          <p:nvPr/>
        </p:nvSpPr>
        <p:spPr>
          <a:xfrm>
            <a:off x="299897" y="471277"/>
            <a:ext cx="7939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194D3"/>
                </a:solidFill>
                <a:latin typeface="Wigrum"/>
                <a:ea typeface="+mj-ea"/>
                <a:cs typeface="+mj-cs"/>
              </a:defRPr>
            </a:lvl1pPr>
          </a:lstStyle>
          <a:p>
            <a:pPr algn="l"/>
            <a:r>
              <a:rPr lang="en-CA" sz="3200" b="1" dirty="0">
                <a:solidFill>
                  <a:srgbClr val="002060"/>
                </a:solidFill>
                <a:latin typeface="+mn-lt"/>
              </a:rPr>
              <a:t>Great partners make great programs</a:t>
            </a:r>
            <a:endParaRPr lang="fr-CA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A557009-2451-1D0A-EBA1-63144EB6927E}"/>
              </a:ext>
            </a:extLst>
          </p:cNvPr>
          <p:cNvSpPr txBox="1">
            <a:spLocks/>
          </p:cNvSpPr>
          <p:nvPr/>
        </p:nvSpPr>
        <p:spPr>
          <a:xfrm>
            <a:off x="4648200" y="6441194"/>
            <a:ext cx="2895600" cy="365125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 marL="257175" indent="-257175" algn="l" defTabSz="914400" rtl="0" eaLnBrk="1" latinLnBrk="0" hangingPunct="1">
              <a:lnSpc>
                <a:spcPct val="100000"/>
              </a:lnSpc>
              <a:spcBef>
                <a:spcPts val="2250"/>
              </a:spcBef>
              <a:buSzPct val="60000"/>
              <a:buFont typeface=".PingFangSC-Regular" charset="-122"/>
              <a:buChar char="〉"/>
              <a:defRPr sz="1650" b="0" i="0" kern="1200" baseline="0">
                <a:solidFill>
                  <a:srgbClr val="455668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3A5FA711-67D0-40F2-B8A4-80E20812BFE6}" type="slidenum">
              <a:rPr lang="fr-FR" sz="1200">
                <a:solidFill>
                  <a:schemeClr val="bg1">
                    <a:lumMod val="50000"/>
                  </a:schemeClr>
                </a:solidFill>
              </a:rPr>
              <a:pPr marL="0" indent="0" algn="ctr">
                <a:buNone/>
              </a:pPr>
              <a:t>12</a:t>
            </a:fld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CBE980D-4B2D-0438-602B-C7DBE14C43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388" y="6085513"/>
            <a:ext cx="1158111" cy="661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B28FA-B778-285E-8D94-FC05584825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850" y="6126164"/>
            <a:ext cx="1965174" cy="6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72069"/>
            <a:ext cx="8229600" cy="80691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rgbClr val="002060"/>
                </a:solidFill>
                <a:latin typeface="+mn-lt"/>
              </a:rPr>
              <a:t>We want to be your partner!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7946" y="1385756"/>
            <a:ext cx="5409510" cy="84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88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sz="2100" dirty="0">
                <a:latin typeface="+mn-lt"/>
              </a:rPr>
              <a:t>Contact us anytime, we make the process easy and we are always happy to help.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10E0D-B7A3-CDCA-CFCF-6A8EA0ECD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A711-67D0-40F2-B8A4-80E20812BFE6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4C7C8-088D-EC9C-5B33-6D55AAE50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850" y="6126164"/>
            <a:ext cx="1965174" cy="623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3A935B-FEC0-978C-9897-D60D84BDD3F0}"/>
              </a:ext>
            </a:extLst>
          </p:cNvPr>
          <p:cNvSpPr txBox="1"/>
          <p:nvPr/>
        </p:nvSpPr>
        <p:spPr>
          <a:xfrm>
            <a:off x="850281" y="2558266"/>
            <a:ext cx="3959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Roger L Demas, </a:t>
            </a:r>
            <a:r>
              <a:rPr lang="en-CA" dirty="0" err="1"/>
              <a:t>B.Comm</a:t>
            </a:r>
            <a:endParaRPr lang="en-CA" dirty="0"/>
          </a:p>
          <a:p>
            <a:r>
              <a:rPr lang="en-CA" dirty="0"/>
              <a:t>Manager, Business Development</a:t>
            </a:r>
          </a:p>
          <a:p>
            <a:r>
              <a:rPr lang="en-CA" dirty="0"/>
              <a:t>403-585-8146</a:t>
            </a:r>
          </a:p>
          <a:p>
            <a:r>
              <a:rPr lang="en-CA" dirty="0">
                <a:hlinkClick r:id="rId3"/>
              </a:rPr>
              <a:t>roger.demas@thepersonal.com</a:t>
            </a:r>
            <a:r>
              <a:rPr lang="en-CA" dirty="0"/>
              <a:t> </a:t>
            </a:r>
          </a:p>
        </p:txBody>
      </p:sp>
      <p:pic>
        <p:nvPicPr>
          <p:cNvPr id="4" name="Picture 3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7CE17D1F-970A-C57B-5823-0BA3E017E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266" y="1178979"/>
            <a:ext cx="3074781" cy="4623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F5F5C-7C70-88D9-61A4-0905F82B1409}"/>
              </a:ext>
            </a:extLst>
          </p:cNvPr>
          <p:cNvSpPr txBox="1"/>
          <p:nvPr/>
        </p:nvSpPr>
        <p:spPr>
          <a:xfrm>
            <a:off x="850281" y="4210578"/>
            <a:ext cx="3959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David Rizk, MBA CIM</a:t>
            </a:r>
          </a:p>
          <a:p>
            <a:r>
              <a:rPr lang="en-CA" dirty="0"/>
              <a:t>Director, Business Development</a:t>
            </a:r>
          </a:p>
          <a:p>
            <a:r>
              <a:rPr lang="en-CA" dirty="0"/>
              <a:t>438-451-9614</a:t>
            </a:r>
          </a:p>
          <a:p>
            <a:r>
              <a:rPr lang="en-CA" dirty="0">
                <a:hlinkClick r:id="rId5"/>
              </a:rPr>
              <a:t>david.rizk@dgag.ca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4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80D7-FC74-6A96-35A3-86786BB06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649" y="4387571"/>
            <a:ext cx="2797551" cy="1143935"/>
          </a:xfrm>
        </p:spPr>
        <p:txBody>
          <a:bodyPr anchor="ctr">
            <a:normAutofit fontScale="90000"/>
          </a:bodyPr>
          <a:lstStyle/>
          <a:p>
            <a:r>
              <a:rPr lang="en-CA"/>
              <a:t>Thank you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9D90D-7D0A-3149-2F01-60F899964E99}"/>
              </a:ext>
            </a:extLst>
          </p:cNvPr>
          <p:cNvSpPr/>
          <p:nvPr/>
        </p:nvSpPr>
        <p:spPr>
          <a:xfrm>
            <a:off x="3513181" y="3429000"/>
            <a:ext cx="8191500" cy="2895600"/>
          </a:xfrm>
          <a:prstGeom prst="rect">
            <a:avLst/>
          </a:prstGeom>
          <a:solidFill>
            <a:srgbClr val="3546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/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0E9F5-3552-1B33-CFC2-629F83141A52}"/>
              </a:ext>
            </a:extLst>
          </p:cNvPr>
          <p:cNvSpPr/>
          <p:nvPr/>
        </p:nvSpPr>
        <p:spPr>
          <a:xfrm>
            <a:off x="1548007" y="5860473"/>
            <a:ext cx="1926648" cy="852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090D0-C72C-B507-E117-9F64EB636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007" y="6012667"/>
            <a:ext cx="1965174" cy="6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40EFBF6F-34D8-E42F-4483-5909508B9C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00" y="2128838"/>
            <a:ext cx="4386134" cy="2600324"/>
          </a:xfrm>
          <a:prstGeom prst="rect">
            <a:avLst/>
          </a:prstGeom>
        </p:spPr>
      </p:pic>
      <p:pic>
        <p:nvPicPr>
          <p:cNvPr id="3" name="Image 25">
            <a:extLst>
              <a:ext uri="{FF2B5EF4-FFF2-40B4-BE49-F238E27FC236}">
                <a16:creationId xmlns:a16="http://schemas.microsoft.com/office/drawing/2014/main" id="{3C359CF8-A3FA-ED8B-A7A8-EE9939388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57625" y="1042955"/>
            <a:ext cx="7814275" cy="5312911"/>
          </a:xfrm>
          <a:prstGeom prst="rect">
            <a:avLst/>
          </a:prstGeom>
        </p:spPr>
      </p:pic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C67C372-1BC8-4507-BD4F-1F8280615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270" imgH="270" progId="TCLayout.ActiveDocument.1">
                  <p:embed/>
                </p:oleObj>
              </mc:Choice>
              <mc:Fallback>
                <p:oleObj name="Diapositive think-cell" r:id="rId7" imgW="270" imgH="27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C67C372-1BC8-4507-BD4F-1F8280615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09E2ABF-73FC-43F0-8A8F-8B43EAFEB9E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CA" sz="3200">
              <a:latin typeface="Wigrum"/>
              <a:ea typeface="+mj-ea"/>
              <a:cs typeface="+mj-cs"/>
              <a:sym typeface="Wigrum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9AEB83-C472-4A9C-9074-C15BC5EF27F4}"/>
              </a:ext>
            </a:extLst>
          </p:cNvPr>
          <p:cNvSpPr txBox="1">
            <a:spLocks/>
          </p:cNvSpPr>
          <p:nvPr/>
        </p:nvSpPr>
        <p:spPr>
          <a:xfrm>
            <a:off x="4620126" y="1604212"/>
            <a:ext cx="6946232" cy="449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2000" dirty="0"/>
              <a:t>Desjardins Insurance is one of the largest Insurance groups in Canada with a portfolio of over 4.5 million policies, over $6.2 billion in premiums across Canada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2000" dirty="0">
                <a:cs typeface="Calibri"/>
              </a:rPr>
              <a:t>Strong financial backing that supports new and innovative solutions for our clients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2000" dirty="0"/>
              <a:t>Our co-operative values allow us to focus on doing what's best for our members and clients while also supporting communities across Canada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</a:pPr>
            <a:endParaRPr lang="en-US" sz="2000" dirty="0"/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2000" dirty="0">
                <a:cs typeface="Calibri"/>
              </a:rPr>
              <a:t>The Personal Insurance is responsible for $1.9B in written premium 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</a:pPr>
            <a:endParaRPr lang="en-US" sz="1800" dirty="0"/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</a:pPr>
            <a:endParaRPr lang="en-US" sz="1800" dirty="0">
              <a:cs typeface="Calibri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</a:pPr>
            <a:endParaRPr lang="en-US" sz="1800" dirty="0">
              <a:cs typeface="Calibri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1F497D"/>
              </a:buClr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E9C9327-1C84-541A-620B-066C65E8BD50}"/>
              </a:ext>
            </a:extLst>
          </p:cNvPr>
          <p:cNvSpPr txBox="1">
            <a:spLocks/>
          </p:cNvSpPr>
          <p:nvPr/>
        </p:nvSpPr>
        <p:spPr>
          <a:xfrm>
            <a:off x="36214" y="-100045"/>
            <a:ext cx="121195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rgbClr val="002060"/>
                </a:solidFill>
                <a:latin typeface="+mn-lt"/>
              </a:rPr>
              <a:t>The Personal is a subsidiary of Desjardins, one of the largest insurers in Canada</a:t>
            </a:r>
          </a:p>
        </p:txBody>
      </p:sp>
      <p:cxnSp>
        <p:nvCxnSpPr>
          <p:cNvPr id="15" name="Connecteur droit 18">
            <a:extLst>
              <a:ext uri="{FF2B5EF4-FFF2-40B4-BE49-F238E27FC236}">
                <a16:creationId xmlns:a16="http://schemas.microsoft.com/office/drawing/2014/main" id="{A2E83FE2-FD9E-7E31-C281-F7DE4C7987DB}"/>
              </a:ext>
            </a:extLst>
          </p:cNvPr>
          <p:cNvCxnSpPr/>
          <p:nvPr/>
        </p:nvCxnSpPr>
        <p:spPr>
          <a:xfrm>
            <a:off x="432070" y="903031"/>
            <a:ext cx="2052466" cy="0"/>
          </a:xfrm>
          <a:prstGeom prst="line">
            <a:avLst/>
          </a:prstGeom>
          <a:ln w="7620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8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F93A3-BC05-B4BC-DBB2-75AE49FF9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83FB532-27D9-EDF2-B421-AA0A4689C319}"/>
              </a:ext>
            </a:extLst>
          </p:cNvPr>
          <p:cNvSpPr/>
          <p:nvPr/>
        </p:nvSpPr>
        <p:spPr>
          <a:xfrm>
            <a:off x="5334923" y="761491"/>
            <a:ext cx="1113502" cy="2276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Picture 18" descr="A logo for a company&#10;&#10;Description automatically generated">
            <a:extLst>
              <a:ext uri="{FF2B5EF4-FFF2-40B4-BE49-F238E27FC236}">
                <a16:creationId xmlns:a16="http://schemas.microsoft.com/office/drawing/2014/main" id="{1D03BE3D-7DB0-9CA6-69C9-F10995E21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947" y="2788432"/>
            <a:ext cx="4529678" cy="27498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B09464C-C4FD-8DFF-0F6E-D2EEABE4A5A3}"/>
              </a:ext>
            </a:extLst>
          </p:cNvPr>
          <p:cNvSpPr/>
          <p:nvPr/>
        </p:nvSpPr>
        <p:spPr>
          <a:xfrm>
            <a:off x="0" y="0"/>
            <a:ext cx="41736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" name="Image 3">
            <a:extLst>
              <a:ext uri="{FF2B5EF4-FFF2-40B4-BE49-F238E27FC236}">
                <a16:creationId xmlns:a16="http://schemas.microsoft.com/office/drawing/2014/main" id="{7E8B0449-249B-AE9B-81BA-BAF2F5C258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97" y="845195"/>
            <a:ext cx="2817790" cy="2681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73A47C-0498-7B98-8115-AA0178CB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347" y="208770"/>
            <a:ext cx="5219307" cy="684997"/>
          </a:xfrm>
        </p:spPr>
        <p:txBody>
          <a:bodyPr anchor="b">
            <a:normAutofit/>
          </a:bodyPr>
          <a:lstStyle/>
          <a:p>
            <a:r>
              <a:rPr lang="en-CA" sz="4300" b="1" dirty="0">
                <a:solidFill>
                  <a:srgbClr val="002060"/>
                </a:solidFill>
                <a:latin typeface="+mn-lt"/>
              </a:rPr>
              <a:t>Over 50 years!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4AE2626-89CF-485F-7B1F-0F7D8A4E2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224102"/>
              </p:ext>
            </p:extLst>
          </p:nvPr>
        </p:nvGraphicFramePr>
        <p:xfrm>
          <a:off x="4289205" y="1002890"/>
          <a:ext cx="6801582" cy="3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5E7B8C94-E175-61E0-4B6C-238541ED1E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20816" y="5187118"/>
            <a:ext cx="1943840" cy="131323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E0211F-1D2D-E3E9-A552-48E5804955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33409" y="5179840"/>
            <a:ext cx="1412254" cy="14122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009C933-16F5-8126-F7E1-AA644059E3D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14427" y="5187118"/>
            <a:ext cx="899011" cy="1404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55BC7-0546-0EAD-A6B1-4A62EB9535F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93" y="5179840"/>
            <a:ext cx="1766625" cy="141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884872-16CC-3FDF-9B59-DAE4901F58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698" y="5172563"/>
            <a:ext cx="1418558" cy="14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8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308312-BC41-7166-A9DD-E3715C5E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A711-67D0-40F2-B8A4-80E20812BFE6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BA78A945-53D3-A427-C0E1-8D06FF70B221}"/>
              </a:ext>
            </a:extLst>
          </p:cNvPr>
          <p:cNvSpPr txBox="1">
            <a:spLocks/>
          </p:cNvSpPr>
          <p:nvPr/>
        </p:nvSpPr>
        <p:spPr>
          <a:xfrm>
            <a:off x="432070" y="-358311"/>
            <a:ext cx="11274742" cy="126241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0194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>
                <a:solidFill>
                  <a:srgbClr val="002060"/>
                </a:solidFill>
              </a:rPr>
              <a:t>What’s</a:t>
            </a:r>
            <a:r>
              <a:rPr lang="fr-CA" dirty="0">
                <a:solidFill>
                  <a:srgbClr val="002060"/>
                </a:solidFill>
              </a:rPr>
              <a:t> happening in the </a:t>
            </a:r>
            <a:r>
              <a:rPr lang="fr-CA" dirty="0" err="1">
                <a:solidFill>
                  <a:srgbClr val="002060"/>
                </a:solidFill>
              </a:rPr>
              <a:t>industry</a:t>
            </a:r>
            <a:r>
              <a:rPr lang="fr-CA" dirty="0">
                <a:solidFill>
                  <a:srgbClr val="002060"/>
                </a:solidFill>
              </a:rPr>
              <a:t>? </a:t>
            </a:r>
          </a:p>
          <a:p>
            <a:r>
              <a:rPr lang="fr-CA" dirty="0" err="1">
                <a:solidFill>
                  <a:srgbClr val="002060"/>
                </a:solidFill>
              </a:rPr>
              <a:t>Factors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Impacting</a:t>
            </a:r>
            <a:r>
              <a:rPr lang="fr-CA" dirty="0">
                <a:solidFill>
                  <a:srgbClr val="002060"/>
                </a:solidFill>
              </a:rPr>
              <a:t> Home and Auto </a:t>
            </a:r>
            <a:r>
              <a:rPr lang="fr-CA" dirty="0" err="1">
                <a:solidFill>
                  <a:srgbClr val="002060"/>
                </a:solidFill>
              </a:rPr>
              <a:t>Insurance</a:t>
            </a:r>
            <a:r>
              <a:rPr lang="fr-CA" dirty="0">
                <a:solidFill>
                  <a:srgbClr val="002060"/>
                </a:solidFill>
              </a:rPr>
              <a:t> Premiums</a:t>
            </a:r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5" name="Connecteur droit 18">
            <a:extLst>
              <a:ext uri="{FF2B5EF4-FFF2-40B4-BE49-F238E27FC236}">
                <a16:creationId xmlns:a16="http://schemas.microsoft.com/office/drawing/2014/main" id="{0033D5ED-6B4F-3587-9C39-A9A0BFC25775}"/>
              </a:ext>
            </a:extLst>
          </p:cNvPr>
          <p:cNvCxnSpPr/>
          <p:nvPr/>
        </p:nvCxnSpPr>
        <p:spPr>
          <a:xfrm>
            <a:off x="432070" y="1063452"/>
            <a:ext cx="2052466" cy="0"/>
          </a:xfrm>
          <a:prstGeom prst="line">
            <a:avLst/>
          </a:prstGeom>
          <a:ln w="7620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7132FE-8648-6A1A-666C-00B2038CD35B}"/>
              </a:ext>
            </a:extLst>
          </p:cNvPr>
          <p:cNvGrpSpPr/>
          <p:nvPr/>
        </p:nvGrpSpPr>
        <p:grpSpPr>
          <a:xfrm>
            <a:off x="420897" y="2949881"/>
            <a:ext cx="11029338" cy="1260000"/>
            <a:chOff x="588102" y="3227098"/>
            <a:chExt cx="11029338" cy="1260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6BD681-2C50-C76B-DA53-9FCE8B8F9DC3}"/>
                </a:ext>
              </a:extLst>
            </p:cNvPr>
            <p:cNvSpPr txBox="1"/>
            <p:nvPr/>
          </p:nvSpPr>
          <p:spPr>
            <a:xfrm>
              <a:off x="3497448" y="3281070"/>
              <a:ext cx="7295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b="1" dirty="0">
                  <a:latin typeface="Wigrum"/>
                </a:rPr>
                <a:t>Economic and political uncertainty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dirty="0">
                  <a:latin typeface="Wigrum"/>
                </a:rPr>
                <a:t>Inflation pressures, economic uncertainties, rising costs of parts and materials are all putting upwards pressure on claims costs and often making claims last longer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04E1DA-BA48-153D-90FC-ADC2C41EAF32}"/>
                </a:ext>
              </a:extLst>
            </p:cNvPr>
            <p:cNvSpPr/>
            <p:nvPr/>
          </p:nvSpPr>
          <p:spPr>
            <a:xfrm>
              <a:off x="588102" y="3227098"/>
              <a:ext cx="11029338" cy="1260000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A20C16-97FA-0480-AABB-31CBB46D65D9}"/>
              </a:ext>
            </a:extLst>
          </p:cNvPr>
          <p:cNvGrpSpPr/>
          <p:nvPr/>
        </p:nvGrpSpPr>
        <p:grpSpPr>
          <a:xfrm>
            <a:off x="420898" y="4685923"/>
            <a:ext cx="11141837" cy="1528177"/>
            <a:chOff x="574560" y="5191293"/>
            <a:chExt cx="11771103" cy="15281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541E35-E473-9390-F8A5-06CF4161FDEC}"/>
                </a:ext>
              </a:extLst>
            </p:cNvPr>
            <p:cNvSpPr txBox="1"/>
            <p:nvPr/>
          </p:nvSpPr>
          <p:spPr>
            <a:xfrm>
              <a:off x="4202258" y="5242142"/>
              <a:ext cx="8143405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b="1" dirty="0">
                  <a:latin typeface="Wigrum"/>
                </a:rPr>
                <a:t>Flood, Fires, Hail, Oh My!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dirty="0">
                  <a:latin typeface="Wigrum"/>
                </a:rPr>
                <a:t>Insured damage due to severe weather is increasing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dirty="0">
                  <a:latin typeface="Wigrum"/>
                </a:rPr>
                <a:t>In 2024, there was $8.5 billion in insured damage – </a:t>
              </a:r>
              <a:br>
                <a:rPr lang="en-CA" dirty="0">
                  <a:latin typeface="Wigrum"/>
                </a:rPr>
              </a:br>
              <a:r>
                <a:rPr lang="en-CA" dirty="0">
                  <a:latin typeface="Wigrum"/>
                </a:rPr>
                <a:t>smashing the record of $6.2 billion set in 2016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dirty="0">
                  <a:latin typeface="Wigrum"/>
                </a:rPr>
                <a:t>Between 2001-2010, Insurers averaged $675m/year in weather related losses </a:t>
              </a:r>
            </a:p>
          </p:txBody>
        </p:sp>
        <p:pic>
          <p:nvPicPr>
            <p:cNvPr id="15" name="Picture 14" descr="Five new forest fires confirmed in Northeast Region - Timmins News">
              <a:extLst>
                <a:ext uri="{FF2B5EF4-FFF2-40B4-BE49-F238E27FC236}">
                  <a16:creationId xmlns:a16="http://schemas.microsoft.com/office/drawing/2014/main" id="{C887D687-1F22-7685-F94E-939C2E6818A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60" y="5202017"/>
              <a:ext cx="1705391" cy="142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ctive severe weather day winding down across Ontario, Quebec">
              <a:extLst>
                <a:ext uri="{FF2B5EF4-FFF2-40B4-BE49-F238E27FC236}">
                  <a16:creationId xmlns:a16="http://schemas.microsoft.com/office/drawing/2014/main" id="{6B7AD7F8-4A0C-770A-F20F-B827C274169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462" y="5202017"/>
              <a:ext cx="1705391" cy="1420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BBA96B-F870-5DF3-D156-4DF2FBA0E4E9}"/>
                </a:ext>
              </a:extLst>
            </p:cNvPr>
            <p:cNvSpPr/>
            <p:nvPr/>
          </p:nvSpPr>
          <p:spPr>
            <a:xfrm>
              <a:off x="574560" y="5191293"/>
              <a:ext cx="11029338" cy="1260000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AB9C9E-686F-E128-8F5B-76E0E350EDE1}"/>
              </a:ext>
            </a:extLst>
          </p:cNvPr>
          <p:cNvGrpSpPr/>
          <p:nvPr/>
        </p:nvGrpSpPr>
        <p:grpSpPr>
          <a:xfrm>
            <a:off x="420897" y="1313459"/>
            <a:ext cx="11029338" cy="1262142"/>
            <a:chOff x="431080" y="1141591"/>
            <a:chExt cx="11029338" cy="12621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5C586D-9D4F-1C83-A2DB-7794D2726A99}"/>
                </a:ext>
              </a:extLst>
            </p:cNvPr>
            <p:cNvGrpSpPr/>
            <p:nvPr/>
          </p:nvGrpSpPr>
          <p:grpSpPr>
            <a:xfrm>
              <a:off x="431080" y="1141591"/>
              <a:ext cx="11029338" cy="1260000"/>
              <a:chOff x="588102" y="3227098"/>
              <a:chExt cx="11029338" cy="126000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D438CB-5F47-A52D-9603-5BF01918C0FD}"/>
                  </a:ext>
                </a:extLst>
              </p:cNvPr>
              <p:cNvSpPr txBox="1"/>
              <p:nvPr/>
            </p:nvSpPr>
            <p:spPr>
              <a:xfrm>
                <a:off x="2804477" y="3276515"/>
                <a:ext cx="862066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b="1" dirty="0">
                    <a:latin typeface="Wigrum"/>
                  </a:rPr>
                  <a:t>Profitability, Reforms and Rising rates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Wigrum"/>
                  </a:rPr>
                  <a:t>Rising auto thefts, injury claims costs and government rate freezes are putting profitability pressures on insurers.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Wigrum"/>
                  </a:rPr>
                  <a:t>AI is helping speed up processes but also creating more opportunities for fraud.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E0A8DA-B335-6B11-457B-3F54395E8B2A}"/>
                  </a:ext>
                </a:extLst>
              </p:cNvPr>
              <p:cNvSpPr/>
              <p:nvPr/>
            </p:nvSpPr>
            <p:spPr>
              <a:xfrm>
                <a:off x="588102" y="3227098"/>
                <a:ext cx="11029338" cy="1260000"/>
              </a:xfrm>
              <a:prstGeom prst="rect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050" name="Picture 2" descr="Why Ontario thinks auto theft needs a ...">
              <a:extLst>
                <a:ext uri="{FF2B5EF4-FFF2-40B4-BE49-F238E27FC236}">
                  <a16:creationId xmlns:a16="http://schemas.microsoft.com/office/drawing/2014/main" id="{082F8F54-86A2-759E-9A15-A650300CF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46" y="1141591"/>
              <a:ext cx="1685025" cy="126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Economic uncertainty is a top concern for 2025">
            <a:extLst>
              <a:ext uri="{FF2B5EF4-FFF2-40B4-BE49-F238E27FC236}">
                <a16:creationId xmlns:a16="http://schemas.microsoft.com/office/drawing/2014/main" id="{9952A1D0-835E-B9EC-E9DE-6866E4CC0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3" y="2960605"/>
            <a:ext cx="220520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D84AB-A5B5-1135-F7C1-EE38EA5C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72C7EDAE-7AEF-CC23-1801-25C71E540C7D}"/>
              </a:ext>
            </a:extLst>
          </p:cNvPr>
          <p:cNvSpPr txBox="1">
            <a:spLocks/>
          </p:cNvSpPr>
          <p:nvPr/>
        </p:nvSpPr>
        <p:spPr>
          <a:xfrm>
            <a:off x="222739" y="1027997"/>
            <a:ext cx="11537191" cy="71591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0194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kumimoji="0" lang="en-CA" b="1" i="0" u="none" strike="noStrike" kern="1200" cap="none" spc="0" normalizeH="0" baseline="0" noProof="0">
              <a:ln>
                <a:noFill/>
              </a:ln>
              <a:solidFill>
                <a:srgbClr val="00498C"/>
              </a:solidFill>
              <a:effectLst/>
              <a:uLnTx/>
              <a:uFillTx/>
              <a:latin typeface="Wigrum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C5EE2-B7F1-E942-0005-5D901D0F51FF}"/>
              </a:ext>
            </a:extLst>
          </p:cNvPr>
          <p:cNvSpPr txBox="1"/>
          <p:nvPr/>
        </p:nvSpPr>
        <p:spPr>
          <a:xfrm>
            <a:off x="-1" y="600138"/>
            <a:ext cx="12164289" cy="646331"/>
          </a:xfrm>
          <a:prstGeom prst="rect">
            <a:avLst/>
          </a:prstGeom>
          <a:solidFill>
            <a:srgbClr val="00498C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grum"/>
              </a:rPr>
              <a:t>      </a:t>
            </a:r>
            <a:r>
              <a:rPr lang="en-CA" sz="3200" b="1">
                <a:solidFill>
                  <a:schemeClr val="bg1"/>
                </a:solidFill>
                <a:latin typeface="Wigrum"/>
              </a:rPr>
              <a:t>Natural Catastrophes – Summer of 2024</a:t>
            </a:r>
          </a:p>
        </p:txBody>
      </p:sp>
      <p:sp>
        <p:nvSpPr>
          <p:cNvPr id="13" name="Freeform 418">
            <a:extLst>
              <a:ext uri="{FF2B5EF4-FFF2-40B4-BE49-F238E27FC236}">
                <a16:creationId xmlns:a16="http://schemas.microsoft.com/office/drawing/2014/main" id="{5082E62A-7A6D-6777-5771-7E953B89E157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238256" y="816971"/>
            <a:ext cx="261134" cy="261933"/>
          </a:xfrm>
          <a:custGeom>
            <a:avLst/>
            <a:gdLst>
              <a:gd name="T0" fmla="*/ 1654 w 3272"/>
              <a:gd name="T1" fmla="*/ 1313 h 3277"/>
              <a:gd name="T2" fmla="*/ 1425 w 3272"/>
              <a:gd name="T3" fmla="*/ 1410 h 3277"/>
              <a:gd name="T4" fmla="*/ 1162 w 3272"/>
              <a:gd name="T5" fmla="*/ 1573 h 3277"/>
              <a:gd name="T6" fmla="*/ 1161 w 3272"/>
              <a:gd name="T7" fmla="*/ 1720 h 3277"/>
              <a:gd name="T8" fmla="*/ 1293 w 3272"/>
              <a:gd name="T9" fmla="*/ 1657 h 3277"/>
              <a:gd name="T10" fmla="*/ 1382 w 3272"/>
              <a:gd name="T11" fmla="*/ 1631 h 3277"/>
              <a:gd name="T12" fmla="*/ 1399 w 3272"/>
              <a:gd name="T13" fmla="*/ 1675 h 3277"/>
              <a:gd name="T14" fmla="*/ 1240 w 3272"/>
              <a:gd name="T15" fmla="*/ 2338 h 3277"/>
              <a:gd name="T16" fmla="*/ 1222 w 3272"/>
              <a:gd name="T17" fmla="*/ 2521 h 3277"/>
              <a:gd name="T18" fmla="*/ 1258 w 3272"/>
              <a:gd name="T19" fmla="*/ 2622 h 3277"/>
              <a:gd name="T20" fmla="*/ 1333 w 3272"/>
              <a:gd name="T21" fmla="*/ 2660 h 3277"/>
              <a:gd name="T22" fmla="*/ 1457 w 3272"/>
              <a:gd name="T23" fmla="*/ 2650 h 3277"/>
              <a:gd name="T24" fmla="*/ 1673 w 3272"/>
              <a:gd name="T25" fmla="*/ 2565 h 3277"/>
              <a:gd name="T26" fmla="*/ 1937 w 3272"/>
              <a:gd name="T27" fmla="*/ 2389 h 3277"/>
              <a:gd name="T28" fmla="*/ 1915 w 3272"/>
              <a:gd name="T29" fmla="*/ 2250 h 3277"/>
              <a:gd name="T30" fmla="*/ 1774 w 3272"/>
              <a:gd name="T31" fmla="*/ 2320 h 3277"/>
              <a:gd name="T32" fmla="*/ 1710 w 3272"/>
              <a:gd name="T33" fmla="*/ 2326 h 3277"/>
              <a:gd name="T34" fmla="*/ 1702 w 3272"/>
              <a:gd name="T35" fmla="*/ 2254 h 3277"/>
              <a:gd name="T36" fmla="*/ 1882 w 3272"/>
              <a:gd name="T37" fmla="*/ 1546 h 3277"/>
              <a:gd name="T38" fmla="*/ 1890 w 3272"/>
              <a:gd name="T39" fmla="*/ 1382 h 3277"/>
              <a:gd name="T40" fmla="*/ 1830 w 3272"/>
              <a:gd name="T41" fmla="*/ 1297 h 3277"/>
              <a:gd name="T42" fmla="*/ 1715 w 3272"/>
              <a:gd name="T43" fmla="*/ 554 h 3277"/>
              <a:gd name="T44" fmla="*/ 1568 w 3272"/>
              <a:gd name="T45" fmla="*/ 626 h 3277"/>
              <a:gd name="T46" fmla="*/ 1495 w 3272"/>
              <a:gd name="T47" fmla="*/ 739 h 3277"/>
              <a:gd name="T48" fmla="*/ 1489 w 3272"/>
              <a:gd name="T49" fmla="*/ 875 h 3277"/>
              <a:gd name="T50" fmla="*/ 1573 w 3272"/>
              <a:gd name="T51" fmla="*/ 989 h 3277"/>
              <a:gd name="T52" fmla="*/ 1754 w 3272"/>
              <a:gd name="T53" fmla="*/ 1016 h 3277"/>
              <a:gd name="T54" fmla="*/ 1920 w 3272"/>
              <a:gd name="T55" fmla="*/ 949 h 3277"/>
              <a:gd name="T56" fmla="*/ 2004 w 3272"/>
              <a:gd name="T57" fmla="*/ 816 h 3277"/>
              <a:gd name="T58" fmla="*/ 2003 w 3272"/>
              <a:gd name="T59" fmla="*/ 680 h 3277"/>
              <a:gd name="T60" fmla="*/ 1939 w 3272"/>
              <a:gd name="T61" fmla="*/ 584 h 3277"/>
              <a:gd name="T62" fmla="*/ 1796 w 3272"/>
              <a:gd name="T63" fmla="*/ 546 h 3277"/>
              <a:gd name="T64" fmla="*/ 2018 w 3272"/>
              <a:gd name="T65" fmla="*/ 45 h 3277"/>
              <a:gd name="T66" fmla="*/ 2471 w 3272"/>
              <a:gd name="T67" fmla="*/ 229 h 3277"/>
              <a:gd name="T68" fmla="*/ 2844 w 3272"/>
              <a:gd name="T69" fmla="*/ 534 h 3277"/>
              <a:gd name="T70" fmla="*/ 3114 w 3272"/>
              <a:gd name="T71" fmla="*/ 936 h 3277"/>
              <a:gd name="T72" fmla="*/ 3257 w 3272"/>
              <a:gd name="T73" fmla="*/ 1411 h 3277"/>
              <a:gd name="T74" fmla="*/ 3248 w 3272"/>
              <a:gd name="T75" fmla="*/ 1922 h 3277"/>
              <a:gd name="T76" fmla="*/ 3091 w 3272"/>
              <a:gd name="T77" fmla="*/ 2390 h 3277"/>
              <a:gd name="T78" fmla="*/ 2808 w 3272"/>
              <a:gd name="T79" fmla="*/ 2782 h 3277"/>
              <a:gd name="T80" fmla="*/ 2424 w 3272"/>
              <a:gd name="T81" fmla="*/ 3075 h 3277"/>
              <a:gd name="T82" fmla="*/ 1962 w 3272"/>
              <a:gd name="T83" fmla="*/ 3245 h 3277"/>
              <a:gd name="T84" fmla="*/ 1453 w 3272"/>
              <a:gd name="T85" fmla="*/ 3267 h 3277"/>
              <a:gd name="T86" fmla="*/ 974 w 3272"/>
              <a:gd name="T87" fmla="*/ 3138 h 3277"/>
              <a:gd name="T88" fmla="*/ 566 w 3272"/>
              <a:gd name="T89" fmla="*/ 2879 h 3277"/>
              <a:gd name="T90" fmla="*/ 252 w 3272"/>
              <a:gd name="T91" fmla="*/ 2512 h 3277"/>
              <a:gd name="T92" fmla="*/ 56 w 3272"/>
              <a:gd name="T93" fmla="*/ 2063 h 3277"/>
              <a:gd name="T94" fmla="*/ 2 w 3272"/>
              <a:gd name="T95" fmla="*/ 1561 h 3277"/>
              <a:gd name="T96" fmla="*/ 95 w 3272"/>
              <a:gd name="T97" fmla="*/ 1087 h 3277"/>
              <a:gd name="T98" fmla="*/ 314 w 3272"/>
              <a:gd name="T99" fmla="*/ 673 h 3277"/>
              <a:gd name="T100" fmla="*/ 638 w 3272"/>
              <a:gd name="T101" fmla="*/ 340 h 3277"/>
              <a:gd name="T102" fmla="*/ 1045 w 3272"/>
              <a:gd name="T103" fmla="*/ 111 h 3277"/>
              <a:gd name="T104" fmla="*/ 1515 w 3272"/>
              <a:gd name="T105" fmla="*/ 4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2" h="3277">
                <a:moveTo>
                  <a:pt x="1787" y="1289"/>
                </a:moveTo>
                <a:lnTo>
                  <a:pt x="1759" y="1290"/>
                </a:lnTo>
                <a:lnTo>
                  <a:pt x="1728" y="1295"/>
                </a:lnTo>
                <a:lnTo>
                  <a:pt x="1692" y="1303"/>
                </a:lnTo>
                <a:lnTo>
                  <a:pt x="1654" y="1313"/>
                </a:lnTo>
                <a:lnTo>
                  <a:pt x="1613" y="1327"/>
                </a:lnTo>
                <a:lnTo>
                  <a:pt x="1569" y="1343"/>
                </a:lnTo>
                <a:lnTo>
                  <a:pt x="1523" y="1363"/>
                </a:lnTo>
                <a:lnTo>
                  <a:pt x="1474" y="1385"/>
                </a:lnTo>
                <a:lnTo>
                  <a:pt x="1425" y="1410"/>
                </a:lnTo>
                <a:lnTo>
                  <a:pt x="1373" y="1437"/>
                </a:lnTo>
                <a:lnTo>
                  <a:pt x="1322" y="1468"/>
                </a:lnTo>
                <a:lnTo>
                  <a:pt x="1268" y="1500"/>
                </a:lnTo>
                <a:lnTo>
                  <a:pt x="1215" y="1536"/>
                </a:lnTo>
                <a:lnTo>
                  <a:pt x="1162" y="1573"/>
                </a:lnTo>
                <a:lnTo>
                  <a:pt x="1108" y="1614"/>
                </a:lnTo>
                <a:lnTo>
                  <a:pt x="1057" y="1655"/>
                </a:lnTo>
                <a:lnTo>
                  <a:pt x="1114" y="1748"/>
                </a:lnTo>
                <a:lnTo>
                  <a:pt x="1137" y="1734"/>
                </a:lnTo>
                <a:lnTo>
                  <a:pt x="1161" y="1720"/>
                </a:lnTo>
                <a:lnTo>
                  <a:pt x="1187" y="1706"/>
                </a:lnTo>
                <a:lnTo>
                  <a:pt x="1215" y="1691"/>
                </a:lnTo>
                <a:lnTo>
                  <a:pt x="1241" y="1679"/>
                </a:lnTo>
                <a:lnTo>
                  <a:pt x="1268" y="1667"/>
                </a:lnTo>
                <a:lnTo>
                  <a:pt x="1293" y="1657"/>
                </a:lnTo>
                <a:lnTo>
                  <a:pt x="1317" y="1648"/>
                </a:lnTo>
                <a:lnTo>
                  <a:pt x="1338" y="1641"/>
                </a:lnTo>
                <a:lnTo>
                  <a:pt x="1357" y="1635"/>
                </a:lnTo>
                <a:lnTo>
                  <a:pt x="1371" y="1632"/>
                </a:lnTo>
                <a:lnTo>
                  <a:pt x="1382" y="1631"/>
                </a:lnTo>
                <a:lnTo>
                  <a:pt x="1390" y="1632"/>
                </a:lnTo>
                <a:lnTo>
                  <a:pt x="1396" y="1637"/>
                </a:lnTo>
                <a:lnTo>
                  <a:pt x="1399" y="1646"/>
                </a:lnTo>
                <a:lnTo>
                  <a:pt x="1400" y="1658"/>
                </a:lnTo>
                <a:lnTo>
                  <a:pt x="1399" y="1675"/>
                </a:lnTo>
                <a:lnTo>
                  <a:pt x="1395" y="1696"/>
                </a:lnTo>
                <a:lnTo>
                  <a:pt x="1389" y="1721"/>
                </a:lnTo>
                <a:lnTo>
                  <a:pt x="1382" y="1751"/>
                </a:lnTo>
                <a:lnTo>
                  <a:pt x="1252" y="2290"/>
                </a:lnTo>
                <a:lnTo>
                  <a:pt x="1240" y="2338"/>
                </a:lnTo>
                <a:lnTo>
                  <a:pt x="1231" y="2383"/>
                </a:lnTo>
                <a:lnTo>
                  <a:pt x="1225" y="2423"/>
                </a:lnTo>
                <a:lnTo>
                  <a:pt x="1222" y="2460"/>
                </a:lnTo>
                <a:lnTo>
                  <a:pt x="1221" y="2492"/>
                </a:lnTo>
                <a:lnTo>
                  <a:pt x="1222" y="2521"/>
                </a:lnTo>
                <a:lnTo>
                  <a:pt x="1225" y="2548"/>
                </a:lnTo>
                <a:lnTo>
                  <a:pt x="1231" y="2571"/>
                </a:lnTo>
                <a:lnTo>
                  <a:pt x="1238" y="2590"/>
                </a:lnTo>
                <a:lnTo>
                  <a:pt x="1247" y="2607"/>
                </a:lnTo>
                <a:lnTo>
                  <a:pt x="1258" y="2622"/>
                </a:lnTo>
                <a:lnTo>
                  <a:pt x="1270" y="2634"/>
                </a:lnTo>
                <a:lnTo>
                  <a:pt x="1284" y="2644"/>
                </a:lnTo>
                <a:lnTo>
                  <a:pt x="1299" y="2651"/>
                </a:lnTo>
                <a:lnTo>
                  <a:pt x="1316" y="2656"/>
                </a:lnTo>
                <a:lnTo>
                  <a:pt x="1333" y="2660"/>
                </a:lnTo>
                <a:lnTo>
                  <a:pt x="1351" y="2662"/>
                </a:lnTo>
                <a:lnTo>
                  <a:pt x="1369" y="2663"/>
                </a:lnTo>
                <a:lnTo>
                  <a:pt x="1394" y="2661"/>
                </a:lnTo>
                <a:lnTo>
                  <a:pt x="1424" y="2657"/>
                </a:lnTo>
                <a:lnTo>
                  <a:pt x="1457" y="2650"/>
                </a:lnTo>
                <a:lnTo>
                  <a:pt x="1494" y="2640"/>
                </a:lnTo>
                <a:lnTo>
                  <a:pt x="1535" y="2626"/>
                </a:lnTo>
                <a:lnTo>
                  <a:pt x="1578" y="2609"/>
                </a:lnTo>
                <a:lnTo>
                  <a:pt x="1625" y="2589"/>
                </a:lnTo>
                <a:lnTo>
                  <a:pt x="1673" y="2565"/>
                </a:lnTo>
                <a:lnTo>
                  <a:pt x="1724" y="2538"/>
                </a:lnTo>
                <a:lnTo>
                  <a:pt x="1775" y="2506"/>
                </a:lnTo>
                <a:lnTo>
                  <a:pt x="1829" y="2471"/>
                </a:lnTo>
                <a:lnTo>
                  <a:pt x="1882" y="2432"/>
                </a:lnTo>
                <a:lnTo>
                  <a:pt x="1937" y="2389"/>
                </a:lnTo>
                <a:lnTo>
                  <a:pt x="1992" y="2341"/>
                </a:lnTo>
                <a:lnTo>
                  <a:pt x="2045" y="2290"/>
                </a:lnTo>
                <a:lnTo>
                  <a:pt x="1980" y="2204"/>
                </a:lnTo>
                <a:lnTo>
                  <a:pt x="1948" y="2228"/>
                </a:lnTo>
                <a:lnTo>
                  <a:pt x="1915" y="2250"/>
                </a:lnTo>
                <a:lnTo>
                  <a:pt x="1883" y="2269"/>
                </a:lnTo>
                <a:lnTo>
                  <a:pt x="1853" y="2286"/>
                </a:lnTo>
                <a:lnTo>
                  <a:pt x="1825" y="2300"/>
                </a:lnTo>
                <a:lnTo>
                  <a:pt x="1799" y="2311"/>
                </a:lnTo>
                <a:lnTo>
                  <a:pt x="1774" y="2320"/>
                </a:lnTo>
                <a:lnTo>
                  <a:pt x="1754" y="2326"/>
                </a:lnTo>
                <a:lnTo>
                  <a:pt x="1738" y="2330"/>
                </a:lnTo>
                <a:lnTo>
                  <a:pt x="1725" y="2331"/>
                </a:lnTo>
                <a:lnTo>
                  <a:pt x="1717" y="2330"/>
                </a:lnTo>
                <a:lnTo>
                  <a:pt x="1710" y="2326"/>
                </a:lnTo>
                <a:lnTo>
                  <a:pt x="1705" y="2319"/>
                </a:lnTo>
                <a:lnTo>
                  <a:pt x="1701" y="2308"/>
                </a:lnTo>
                <a:lnTo>
                  <a:pt x="1699" y="2294"/>
                </a:lnTo>
                <a:lnTo>
                  <a:pt x="1700" y="2276"/>
                </a:lnTo>
                <a:lnTo>
                  <a:pt x="1702" y="2254"/>
                </a:lnTo>
                <a:lnTo>
                  <a:pt x="1707" y="2228"/>
                </a:lnTo>
                <a:lnTo>
                  <a:pt x="1714" y="2197"/>
                </a:lnTo>
                <a:lnTo>
                  <a:pt x="1863" y="1631"/>
                </a:lnTo>
                <a:lnTo>
                  <a:pt x="1874" y="1587"/>
                </a:lnTo>
                <a:lnTo>
                  <a:pt x="1882" y="1546"/>
                </a:lnTo>
                <a:lnTo>
                  <a:pt x="1889" y="1507"/>
                </a:lnTo>
                <a:lnTo>
                  <a:pt x="1893" y="1472"/>
                </a:lnTo>
                <a:lnTo>
                  <a:pt x="1895" y="1438"/>
                </a:lnTo>
                <a:lnTo>
                  <a:pt x="1893" y="1409"/>
                </a:lnTo>
                <a:lnTo>
                  <a:pt x="1890" y="1382"/>
                </a:lnTo>
                <a:lnTo>
                  <a:pt x="1882" y="1357"/>
                </a:lnTo>
                <a:lnTo>
                  <a:pt x="1873" y="1337"/>
                </a:lnTo>
                <a:lnTo>
                  <a:pt x="1862" y="1320"/>
                </a:lnTo>
                <a:lnTo>
                  <a:pt x="1847" y="1307"/>
                </a:lnTo>
                <a:lnTo>
                  <a:pt x="1830" y="1297"/>
                </a:lnTo>
                <a:lnTo>
                  <a:pt x="1810" y="1291"/>
                </a:lnTo>
                <a:lnTo>
                  <a:pt x="1787" y="1289"/>
                </a:lnTo>
                <a:close/>
                <a:moveTo>
                  <a:pt x="1796" y="546"/>
                </a:moveTo>
                <a:lnTo>
                  <a:pt x="1753" y="548"/>
                </a:lnTo>
                <a:lnTo>
                  <a:pt x="1715" y="554"/>
                </a:lnTo>
                <a:lnTo>
                  <a:pt x="1679" y="563"/>
                </a:lnTo>
                <a:lnTo>
                  <a:pt x="1647" y="575"/>
                </a:lnTo>
                <a:lnTo>
                  <a:pt x="1618" y="589"/>
                </a:lnTo>
                <a:lnTo>
                  <a:pt x="1591" y="606"/>
                </a:lnTo>
                <a:lnTo>
                  <a:pt x="1568" y="626"/>
                </a:lnTo>
                <a:lnTo>
                  <a:pt x="1548" y="646"/>
                </a:lnTo>
                <a:lnTo>
                  <a:pt x="1531" y="668"/>
                </a:lnTo>
                <a:lnTo>
                  <a:pt x="1517" y="691"/>
                </a:lnTo>
                <a:lnTo>
                  <a:pt x="1505" y="715"/>
                </a:lnTo>
                <a:lnTo>
                  <a:pt x="1495" y="739"/>
                </a:lnTo>
                <a:lnTo>
                  <a:pt x="1489" y="762"/>
                </a:lnTo>
                <a:lnTo>
                  <a:pt x="1485" y="786"/>
                </a:lnTo>
                <a:lnTo>
                  <a:pt x="1484" y="809"/>
                </a:lnTo>
                <a:lnTo>
                  <a:pt x="1485" y="843"/>
                </a:lnTo>
                <a:lnTo>
                  <a:pt x="1489" y="875"/>
                </a:lnTo>
                <a:lnTo>
                  <a:pt x="1498" y="904"/>
                </a:lnTo>
                <a:lnTo>
                  <a:pt x="1512" y="929"/>
                </a:lnTo>
                <a:lnTo>
                  <a:pt x="1528" y="953"/>
                </a:lnTo>
                <a:lnTo>
                  <a:pt x="1548" y="973"/>
                </a:lnTo>
                <a:lnTo>
                  <a:pt x="1573" y="989"/>
                </a:lnTo>
                <a:lnTo>
                  <a:pt x="1602" y="1002"/>
                </a:lnTo>
                <a:lnTo>
                  <a:pt x="1635" y="1011"/>
                </a:lnTo>
                <a:lnTo>
                  <a:pt x="1671" y="1017"/>
                </a:lnTo>
                <a:lnTo>
                  <a:pt x="1713" y="1019"/>
                </a:lnTo>
                <a:lnTo>
                  <a:pt x="1754" y="1016"/>
                </a:lnTo>
                <a:lnTo>
                  <a:pt x="1794" y="1010"/>
                </a:lnTo>
                <a:lnTo>
                  <a:pt x="1830" y="1000"/>
                </a:lnTo>
                <a:lnTo>
                  <a:pt x="1863" y="986"/>
                </a:lnTo>
                <a:lnTo>
                  <a:pt x="1894" y="969"/>
                </a:lnTo>
                <a:lnTo>
                  <a:pt x="1920" y="949"/>
                </a:lnTo>
                <a:lnTo>
                  <a:pt x="1944" y="926"/>
                </a:lnTo>
                <a:lnTo>
                  <a:pt x="1964" y="901"/>
                </a:lnTo>
                <a:lnTo>
                  <a:pt x="1980" y="875"/>
                </a:lnTo>
                <a:lnTo>
                  <a:pt x="1994" y="845"/>
                </a:lnTo>
                <a:lnTo>
                  <a:pt x="2004" y="816"/>
                </a:lnTo>
                <a:lnTo>
                  <a:pt x="2009" y="785"/>
                </a:lnTo>
                <a:lnTo>
                  <a:pt x="2011" y="753"/>
                </a:lnTo>
                <a:lnTo>
                  <a:pt x="2010" y="728"/>
                </a:lnTo>
                <a:lnTo>
                  <a:pt x="2008" y="704"/>
                </a:lnTo>
                <a:lnTo>
                  <a:pt x="2003" y="680"/>
                </a:lnTo>
                <a:lnTo>
                  <a:pt x="1996" y="657"/>
                </a:lnTo>
                <a:lnTo>
                  <a:pt x="1986" y="637"/>
                </a:lnTo>
                <a:lnTo>
                  <a:pt x="1973" y="618"/>
                </a:lnTo>
                <a:lnTo>
                  <a:pt x="1957" y="599"/>
                </a:lnTo>
                <a:lnTo>
                  <a:pt x="1939" y="584"/>
                </a:lnTo>
                <a:lnTo>
                  <a:pt x="1918" y="571"/>
                </a:lnTo>
                <a:lnTo>
                  <a:pt x="1893" y="561"/>
                </a:lnTo>
                <a:lnTo>
                  <a:pt x="1864" y="553"/>
                </a:lnTo>
                <a:lnTo>
                  <a:pt x="1832" y="548"/>
                </a:lnTo>
                <a:lnTo>
                  <a:pt x="1796" y="546"/>
                </a:lnTo>
                <a:close/>
                <a:moveTo>
                  <a:pt x="1615" y="0"/>
                </a:moveTo>
                <a:lnTo>
                  <a:pt x="1718" y="2"/>
                </a:lnTo>
                <a:lnTo>
                  <a:pt x="1820" y="10"/>
                </a:lnTo>
                <a:lnTo>
                  <a:pt x="1920" y="25"/>
                </a:lnTo>
                <a:lnTo>
                  <a:pt x="2018" y="45"/>
                </a:lnTo>
                <a:lnTo>
                  <a:pt x="2114" y="71"/>
                </a:lnTo>
                <a:lnTo>
                  <a:pt x="2207" y="102"/>
                </a:lnTo>
                <a:lnTo>
                  <a:pt x="2298" y="140"/>
                </a:lnTo>
                <a:lnTo>
                  <a:pt x="2386" y="181"/>
                </a:lnTo>
                <a:lnTo>
                  <a:pt x="2471" y="229"/>
                </a:lnTo>
                <a:lnTo>
                  <a:pt x="2552" y="281"/>
                </a:lnTo>
                <a:lnTo>
                  <a:pt x="2631" y="338"/>
                </a:lnTo>
                <a:lnTo>
                  <a:pt x="2706" y="399"/>
                </a:lnTo>
                <a:lnTo>
                  <a:pt x="2778" y="465"/>
                </a:lnTo>
                <a:lnTo>
                  <a:pt x="2844" y="534"/>
                </a:lnTo>
                <a:lnTo>
                  <a:pt x="2908" y="607"/>
                </a:lnTo>
                <a:lnTo>
                  <a:pt x="2967" y="684"/>
                </a:lnTo>
                <a:lnTo>
                  <a:pt x="3020" y="765"/>
                </a:lnTo>
                <a:lnTo>
                  <a:pt x="3070" y="849"/>
                </a:lnTo>
                <a:lnTo>
                  <a:pt x="3114" y="936"/>
                </a:lnTo>
                <a:lnTo>
                  <a:pt x="3154" y="1025"/>
                </a:lnTo>
                <a:lnTo>
                  <a:pt x="3188" y="1119"/>
                </a:lnTo>
                <a:lnTo>
                  <a:pt x="3216" y="1214"/>
                </a:lnTo>
                <a:lnTo>
                  <a:pt x="3239" y="1312"/>
                </a:lnTo>
                <a:lnTo>
                  <a:pt x="3257" y="1411"/>
                </a:lnTo>
                <a:lnTo>
                  <a:pt x="3268" y="1513"/>
                </a:lnTo>
                <a:lnTo>
                  <a:pt x="3272" y="1617"/>
                </a:lnTo>
                <a:lnTo>
                  <a:pt x="3270" y="1720"/>
                </a:lnTo>
                <a:lnTo>
                  <a:pt x="3262" y="1822"/>
                </a:lnTo>
                <a:lnTo>
                  <a:pt x="3248" y="1922"/>
                </a:lnTo>
                <a:lnTo>
                  <a:pt x="3227" y="2020"/>
                </a:lnTo>
                <a:lnTo>
                  <a:pt x="3201" y="2117"/>
                </a:lnTo>
                <a:lnTo>
                  <a:pt x="3170" y="2211"/>
                </a:lnTo>
                <a:lnTo>
                  <a:pt x="3132" y="2302"/>
                </a:lnTo>
                <a:lnTo>
                  <a:pt x="3091" y="2390"/>
                </a:lnTo>
                <a:lnTo>
                  <a:pt x="3043" y="2475"/>
                </a:lnTo>
                <a:lnTo>
                  <a:pt x="2991" y="2557"/>
                </a:lnTo>
                <a:lnTo>
                  <a:pt x="2934" y="2636"/>
                </a:lnTo>
                <a:lnTo>
                  <a:pt x="2874" y="2711"/>
                </a:lnTo>
                <a:lnTo>
                  <a:pt x="2808" y="2782"/>
                </a:lnTo>
                <a:lnTo>
                  <a:pt x="2739" y="2849"/>
                </a:lnTo>
                <a:lnTo>
                  <a:pt x="2666" y="2912"/>
                </a:lnTo>
                <a:lnTo>
                  <a:pt x="2589" y="2971"/>
                </a:lnTo>
                <a:lnTo>
                  <a:pt x="2508" y="3025"/>
                </a:lnTo>
                <a:lnTo>
                  <a:pt x="2424" y="3075"/>
                </a:lnTo>
                <a:lnTo>
                  <a:pt x="2337" y="3120"/>
                </a:lnTo>
                <a:lnTo>
                  <a:pt x="2247" y="3159"/>
                </a:lnTo>
                <a:lnTo>
                  <a:pt x="2155" y="3193"/>
                </a:lnTo>
                <a:lnTo>
                  <a:pt x="2060" y="3222"/>
                </a:lnTo>
                <a:lnTo>
                  <a:pt x="1962" y="3245"/>
                </a:lnTo>
                <a:lnTo>
                  <a:pt x="1863" y="3262"/>
                </a:lnTo>
                <a:lnTo>
                  <a:pt x="1761" y="3272"/>
                </a:lnTo>
                <a:lnTo>
                  <a:pt x="1658" y="3277"/>
                </a:lnTo>
                <a:lnTo>
                  <a:pt x="1554" y="3275"/>
                </a:lnTo>
                <a:lnTo>
                  <a:pt x="1453" y="3267"/>
                </a:lnTo>
                <a:lnTo>
                  <a:pt x="1353" y="3253"/>
                </a:lnTo>
                <a:lnTo>
                  <a:pt x="1255" y="3233"/>
                </a:lnTo>
                <a:lnTo>
                  <a:pt x="1159" y="3207"/>
                </a:lnTo>
                <a:lnTo>
                  <a:pt x="1065" y="3175"/>
                </a:lnTo>
                <a:lnTo>
                  <a:pt x="974" y="3138"/>
                </a:lnTo>
                <a:lnTo>
                  <a:pt x="886" y="3095"/>
                </a:lnTo>
                <a:lnTo>
                  <a:pt x="801" y="3049"/>
                </a:lnTo>
                <a:lnTo>
                  <a:pt x="719" y="2996"/>
                </a:lnTo>
                <a:lnTo>
                  <a:pt x="641" y="2939"/>
                </a:lnTo>
                <a:lnTo>
                  <a:pt x="566" y="2879"/>
                </a:lnTo>
                <a:lnTo>
                  <a:pt x="495" y="2813"/>
                </a:lnTo>
                <a:lnTo>
                  <a:pt x="427" y="2743"/>
                </a:lnTo>
                <a:lnTo>
                  <a:pt x="365" y="2670"/>
                </a:lnTo>
                <a:lnTo>
                  <a:pt x="306" y="2593"/>
                </a:lnTo>
                <a:lnTo>
                  <a:pt x="252" y="2512"/>
                </a:lnTo>
                <a:lnTo>
                  <a:pt x="202" y="2428"/>
                </a:lnTo>
                <a:lnTo>
                  <a:pt x="158" y="2341"/>
                </a:lnTo>
                <a:lnTo>
                  <a:pt x="118" y="2251"/>
                </a:lnTo>
                <a:lnTo>
                  <a:pt x="84" y="2159"/>
                </a:lnTo>
                <a:lnTo>
                  <a:pt x="56" y="2063"/>
                </a:lnTo>
                <a:lnTo>
                  <a:pt x="32" y="1966"/>
                </a:lnTo>
                <a:lnTo>
                  <a:pt x="15" y="1866"/>
                </a:lnTo>
                <a:lnTo>
                  <a:pt x="5" y="1764"/>
                </a:lnTo>
                <a:lnTo>
                  <a:pt x="0" y="1661"/>
                </a:lnTo>
                <a:lnTo>
                  <a:pt x="2" y="1561"/>
                </a:lnTo>
                <a:lnTo>
                  <a:pt x="9" y="1463"/>
                </a:lnTo>
                <a:lnTo>
                  <a:pt x="22" y="1366"/>
                </a:lnTo>
                <a:lnTo>
                  <a:pt x="41" y="1271"/>
                </a:lnTo>
                <a:lnTo>
                  <a:pt x="66" y="1178"/>
                </a:lnTo>
                <a:lnTo>
                  <a:pt x="95" y="1087"/>
                </a:lnTo>
                <a:lnTo>
                  <a:pt x="129" y="999"/>
                </a:lnTo>
                <a:lnTo>
                  <a:pt x="169" y="913"/>
                </a:lnTo>
                <a:lnTo>
                  <a:pt x="212" y="830"/>
                </a:lnTo>
                <a:lnTo>
                  <a:pt x="261" y="750"/>
                </a:lnTo>
                <a:lnTo>
                  <a:pt x="314" y="673"/>
                </a:lnTo>
                <a:lnTo>
                  <a:pt x="371" y="599"/>
                </a:lnTo>
                <a:lnTo>
                  <a:pt x="431" y="530"/>
                </a:lnTo>
                <a:lnTo>
                  <a:pt x="497" y="463"/>
                </a:lnTo>
                <a:lnTo>
                  <a:pt x="566" y="399"/>
                </a:lnTo>
                <a:lnTo>
                  <a:pt x="638" y="340"/>
                </a:lnTo>
                <a:lnTo>
                  <a:pt x="713" y="286"/>
                </a:lnTo>
                <a:lnTo>
                  <a:pt x="791" y="235"/>
                </a:lnTo>
                <a:lnTo>
                  <a:pt x="873" y="188"/>
                </a:lnTo>
                <a:lnTo>
                  <a:pt x="958" y="147"/>
                </a:lnTo>
                <a:lnTo>
                  <a:pt x="1045" y="111"/>
                </a:lnTo>
                <a:lnTo>
                  <a:pt x="1135" y="78"/>
                </a:lnTo>
                <a:lnTo>
                  <a:pt x="1227" y="52"/>
                </a:lnTo>
                <a:lnTo>
                  <a:pt x="1321" y="31"/>
                </a:lnTo>
                <a:lnTo>
                  <a:pt x="1417" y="14"/>
                </a:lnTo>
                <a:lnTo>
                  <a:pt x="1515" y="4"/>
                </a:lnTo>
                <a:lnTo>
                  <a:pt x="16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E9EE0-6887-E121-8938-0CA00FA2AF1C}"/>
              </a:ext>
            </a:extLst>
          </p:cNvPr>
          <p:cNvSpPr txBox="1"/>
          <p:nvPr/>
        </p:nvSpPr>
        <p:spPr>
          <a:xfrm>
            <a:off x="-1" y="1198453"/>
            <a:ext cx="12164289" cy="646331"/>
          </a:xfrm>
          <a:prstGeom prst="rect">
            <a:avLst/>
          </a:prstGeom>
          <a:solidFill>
            <a:srgbClr val="00498C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bg1"/>
                </a:solidFill>
                <a:latin typeface="Wigrum"/>
              </a:rPr>
              <a:t>2024 ranks as the highest losses the industry has experienced from natural catastrophes and severe weather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bg1"/>
                </a:solidFill>
                <a:latin typeface="Wigrum"/>
              </a:rPr>
              <a:t>The summer of 2024 had 4 severe weather events across the country resulting in nearly 44,000 claims for DGIG clients</a:t>
            </a:r>
            <a:endParaRPr lang="en-CA" b="1" i="0" baseline="30000">
              <a:solidFill>
                <a:schemeClr val="bg1"/>
              </a:solidFill>
              <a:effectLst/>
              <a:latin typeface="Wigrum"/>
            </a:endParaRP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072F21A-A44C-F3B6-FEE3-B9574B7AA7DB}"/>
              </a:ext>
            </a:extLst>
          </p:cNvPr>
          <p:cNvSpPr txBox="1">
            <a:spLocks/>
          </p:cNvSpPr>
          <p:nvPr/>
        </p:nvSpPr>
        <p:spPr>
          <a:xfrm>
            <a:off x="889547" y="-491820"/>
            <a:ext cx="11274742" cy="126241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0194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kumimoji="0" lang="en-CA" b="1" i="0" u="none" strike="noStrike" kern="1200" cap="none" spc="0" normalizeH="0" baseline="0" noProof="0">
              <a:ln>
                <a:noFill/>
              </a:ln>
              <a:solidFill>
                <a:srgbClr val="00498C"/>
              </a:solidFill>
              <a:effectLst/>
              <a:uLnTx/>
              <a:uFillTx/>
              <a:latin typeface="Wigrum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4444FF-3BAB-4BCF-37D2-A37B6B14DB7E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2037306"/>
          <a:ext cx="9829799" cy="270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350">
                  <a:extLst>
                    <a:ext uri="{9D8B030D-6E8A-4147-A177-3AD203B41FA5}">
                      <a16:colId xmlns:a16="http://schemas.microsoft.com/office/drawing/2014/main" val="768820212"/>
                    </a:ext>
                  </a:extLst>
                </a:gridCol>
                <a:gridCol w="2268859">
                  <a:extLst>
                    <a:ext uri="{9D8B030D-6E8A-4147-A177-3AD203B41FA5}">
                      <a16:colId xmlns:a16="http://schemas.microsoft.com/office/drawing/2014/main" val="2371625433"/>
                    </a:ext>
                  </a:extLst>
                </a:gridCol>
                <a:gridCol w="3093147">
                  <a:extLst>
                    <a:ext uri="{9D8B030D-6E8A-4147-A177-3AD203B41FA5}">
                      <a16:colId xmlns:a16="http://schemas.microsoft.com/office/drawing/2014/main" val="3706149317"/>
                    </a:ext>
                  </a:extLst>
                </a:gridCol>
                <a:gridCol w="2628443">
                  <a:extLst>
                    <a:ext uri="{9D8B030D-6E8A-4147-A177-3AD203B41FA5}">
                      <a16:colId xmlns:a16="http://schemas.microsoft.com/office/drawing/2014/main" val="1810229867"/>
                    </a:ext>
                  </a:extLst>
                </a:gridCol>
              </a:tblGrid>
              <a:tr h="56584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chemeClr val="bg1"/>
                          </a:solidFill>
                          <a:effectLst/>
                          <a:latin typeface="Wigrum"/>
                        </a:rPr>
                        <a:t>Date</a:t>
                      </a:r>
                    </a:p>
                  </a:txBody>
                  <a:tcPr marL="7620" marR="7620" marT="7620" marB="0" anchor="ctr">
                    <a:solidFill>
                      <a:srgbClr val="0A80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chemeClr val="bg1"/>
                          </a:solidFill>
                          <a:effectLst/>
                          <a:latin typeface="Wigrum"/>
                        </a:rPr>
                        <a:t>Event</a:t>
                      </a:r>
                    </a:p>
                  </a:txBody>
                  <a:tcPr marL="7620" marR="7620" marT="7620" marB="0" anchor="ctr">
                    <a:solidFill>
                      <a:srgbClr val="0A80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chemeClr val="bg1"/>
                          </a:solidFill>
                          <a:effectLst/>
                          <a:latin typeface="Wigrum"/>
                        </a:rPr>
                        <a:t>Industry </a:t>
                      </a:r>
                    </a:p>
                    <a:p>
                      <a:pPr algn="ctr" fontAlgn="b"/>
                      <a:r>
                        <a:rPr lang="en-CA" sz="2400" b="1" i="0" u="none" strike="noStrike">
                          <a:solidFill>
                            <a:schemeClr val="bg1"/>
                          </a:solidFill>
                          <a:effectLst/>
                          <a:latin typeface="Wigrum"/>
                        </a:rPr>
                        <a:t>Losses</a:t>
                      </a:r>
                    </a:p>
                  </a:txBody>
                  <a:tcPr marL="7620" marR="7620" marT="7620" marB="0" anchor="ctr">
                    <a:solidFill>
                      <a:srgbClr val="0A80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chemeClr val="bg1"/>
                          </a:solidFill>
                          <a:effectLst/>
                          <a:latin typeface="Wigrum"/>
                        </a:rPr>
                        <a:t>Total DGIG </a:t>
                      </a:r>
                    </a:p>
                    <a:p>
                      <a:pPr algn="ctr" fontAlgn="b"/>
                      <a:r>
                        <a:rPr lang="en-CA" sz="2400" b="1" i="0" u="none" strike="noStrike">
                          <a:solidFill>
                            <a:schemeClr val="bg1"/>
                          </a:solidFill>
                          <a:effectLst/>
                          <a:latin typeface="Wigrum"/>
                        </a:rPr>
                        <a:t>Claims</a:t>
                      </a:r>
                    </a:p>
                  </a:txBody>
                  <a:tcPr marL="7620" marR="7620" marT="7620" marB="0" anchor="ctr">
                    <a:solidFill>
                      <a:srgbClr val="008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12734"/>
                  </a:ext>
                </a:extLst>
              </a:tr>
              <a:tr h="49172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August 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Quebec Flooding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$2.5 Billion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26,605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6917519"/>
                  </a:ext>
                </a:extLst>
              </a:tr>
              <a:tr h="49172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August 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Calgary Hail Storm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$2.8 Billion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19,755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6400044"/>
                  </a:ext>
                </a:extLst>
              </a:tr>
              <a:tr h="49172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July 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Ontario Flooding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$940 Million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3,590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8480988"/>
                  </a:ext>
                </a:extLst>
              </a:tr>
              <a:tr h="49172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July 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Jasper Wildfires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$880 Million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Wigrum"/>
                        </a:rPr>
                        <a:t>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6952286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F4CD9A1-1BC6-621A-A2EC-8B10727A9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60" y="4918435"/>
            <a:ext cx="7918080" cy="182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813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A3A90-51DB-F99C-12B2-B1E88BF32909}"/>
              </a:ext>
            </a:extLst>
          </p:cNvPr>
          <p:cNvSpPr txBox="1"/>
          <p:nvPr/>
        </p:nvSpPr>
        <p:spPr>
          <a:xfrm>
            <a:off x="183906" y="222710"/>
            <a:ext cx="11180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 </a:t>
            </a:r>
            <a:r>
              <a:rPr lang="en-US" sz="2800" b="1">
                <a:solidFill>
                  <a:srgbClr val="00498C"/>
                </a:solidFill>
                <a:latin typeface="Wigrum"/>
              </a:rPr>
              <a:t>Impacts of Rising Costs, Claims &amp; Tariffs</a:t>
            </a:r>
            <a:br>
              <a:rPr lang="en-US" sz="3600" b="1">
                <a:solidFill>
                  <a:srgbClr val="0070C0"/>
                </a:solidFill>
                <a:ea typeface="+mn-ea"/>
                <a:cs typeface="+mn-cs"/>
              </a:rPr>
            </a:br>
            <a:endParaRPr lang="en-CA" sz="36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55F19E-5E3D-22BC-4872-5267789DAB51}"/>
              </a:ext>
            </a:extLst>
          </p:cNvPr>
          <p:cNvGraphicFramePr/>
          <p:nvPr/>
        </p:nvGraphicFramePr>
        <p:xfrm>
          <a:off x="550507" y="1054358"/>
          <a:ext cx="11094096" cy="523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0B5324C-E5BC-F047-772E-3063C0BB1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38" y="4059850"/>
            <a:ext cx="261541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0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3DEAFBBA-1EDC-85DB-3A13-FA9DC0487092}"/>
              </a:ext>
            </a:extLst>
          </p:cNvPr>
          <p:cNvSpPr txBox="1"/>
          <p:nvPr/>
        </p:nvSpPr>
        <p:spPr>
          <a:xfrm>
            <a:off x="713750" y="530823"/>
            <a:ext cx="83866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Why work with us?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510FD-E67A-97E1-957A-EC5E023A2D7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7457" y="2214337"/>
            <a:ext cx="2637197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Easy to implement </a:t>
            </a:r>
          </a:p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plan</a:t>
            </a:r>
          </a:p>
          <a:p>
            <a:pPr algn="ctr"/>
            <a:endParaRPr lang="en-ID" sz="1600" dirty="0">
              <a:solidFill>
                <a:schemeClr val="tx2"/>
              </a:solidFill>
              <a:latin typeface="Arial" panose="020B0604020202020204" pitchFamily="34" charset="0"/>
              <a:ea typeface="Roboto Medium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87ABDE-DF7F-D255-11C7-FA1F197F640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16054" y="2214337"/>
            <a:ext cx="2637197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At no cost to your organization</a:t>
            </a:r>
          </a:p>
          <a:p>
            <a:pPr algn="ctr"/>
            <a:endParaRPr lang="en-ID" sz="1600" dirty="0">
              <a:solidFill>
                <a:schemeClr val="tx2"/>
              </a:solidFill>
              <a:latin typeface="Arial" panose="020B0604020202020204" pitchFamily="34" charset="0"/>
              <a:ea typeface="Roboto Medium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9F0269-A727-F063-C4EE-D3CD7360C4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04651" y="2214337"/>
            <a:ext cx="2637197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Specialized </a:t>
            </a:r>
          </a:p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advice</a:t>
            </a:r>
          </a:p>
          <a:p>
            <a:pPr algn="ctr"/>
            <a:endParaRPr lang="en-ID" sz="1600" dirty="0">
              <a:solidFill>
                <a:schemeClr val="tx2"/>
              </a:solidFill>
              <a:latin typeface="Arial" panose="020B0604020202020204" pitchFamily="34" charset="0"/>
              <a:ea typeface="Roboto Medium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F599A1-65BD-9A22-0685-5AA2262F0E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893248" y="2214337"/>
            <a:ext cx="2637197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Exceptional </a:t>
            </a:r>
          </a:p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service</a:t>
            </a:r>
          </a:p>
          <a:p>
            <a:pPr algn="ctr"/>
            <a:endParaRPr lang="en-ID" sz="1600" dirty="0">
              <a:solidFill>
                <a:schemeClr val="tx2"/>
              </a:solidFill>
              <a:latin typeface="Arial" panose="020B0604020202020204" pitchFamily="34" charset="0"/>
              <a:ea typeface="Roboto Medium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A11F08-334F-EB48-8D10-51B795ACE0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7457" y="4066231"/>
            <a:ext cx="2637197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A dedicated </a:t>
            </a:r>
          </a:p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account manager</a:t>
            </a:r>
          </a:p>
          <a:p>
            <a:pPr algn="ctr"/>
            <a:endParaRPr lang="en-ID" sz="1600" dirty="0">
              <a:solidFill>
                <a:schemeClr val="tx2"/>
              </a:solidFill>
              <a:latin typeface="Arial" panose="020B0604020202020204" pitchFamily="34" charset="0"/>
              <a:ea typeface="Roboto Medium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15B832-ED03-C9CE-5870-0DDCFD8D70E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16054" y="4066231"/>
            <a:ext cx="2637197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Exclusive group </a:t>
            </a:r>
          </a:p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rates</a:t>
            </a:r>
          </a:p>
          <a:p>
            <a:pPr algn="ctr"/>
            <a:endParaRPr lang="en-ID" sz="1600" dirty="0">
              <a:solidFill>
                <a:schemeClr val="tx2"/>
              </a:solidFill>
              <a:latin typeface="Arial" panose="020B0604020202020204" pitchFamily="34" charset="0"/>
              <a:ea typeface="Roboto Medium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7566F7-64C6-2C45-E7C2-853067D36E1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104651" y="4066231"/>
            <a:ext cx="2637197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Comprehensive </a:t>
            </a:r>
          </a:p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coverage</a:t>
            </a:r>
          </a:p>
          <a:p>
            <a:pPr algn="ctr"/>
            <a:endParaRPr lang="en-ID" sz="1600" dirty="0">
              <a:solidFill>
                <a:schemeClr val="tx2"/>
              </a:solidFill>
              <a:latin typeface="Arial" panose="020B0604020202020204" pitchFamily="34" charset="0"/>
              <a:ea typeface="Roboto Medium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42059E-DFB1-13B3-1D52-83711A68BFA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93248" y="4066231"/>
            <a:ext cx="2637197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ID" sz="1600" dirty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</a:rPr>
              <a:t>Digital and innovative solutions</a:t>
            </a:r>
          </a:p>
          <a:p>
            <a:pPr algn="ctr"/>
            <a:endParaRPr lang="en-ID" sz="1600" dirty="0">
              <a:solidFill>
                <a:schemeClr val="tx2"/>
              </a:solidFill>
              <a:latin typeface="Arial" panose="020B0604020202020204" pitchFamily="34" charset="0"/>
              <a:ea typeface="Roboto Medium" panose="02000000000000000000" pitchFamily="2" charset="0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5505FD3-8545-AC82-32AD-E58C2D1292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83455" y="1908111"/>
            <a:ext cx="648000" cy="648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49FB344-FB57-5861-9766-563076225E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2052" y="1896826"/>
            <a:ext cx="648000" cy="64800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61ACBAC1-3DD4-E3D0-580F-6FC1036C4A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60649" y="1930163"/>
            <a:ext cx="648000" cy="64800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5A45301D-EBD9-FBE1-FAC0-F7F1F9C3B1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49246" y="1908111"/>
            <a:ext cx="648000" cy="648000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0A76728-B512-E667-238E-E7D1D39155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83455" y="3774533"/>
            <a:ext cx="648000" cy="6480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8975500B-36FB-DBC9-A3B5-729344DEE5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372052" y="3774533"/>
            <a:ext cx="648000" cy="648000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E2A5CEA8-85F4-44FC-1848-2D4A61C262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160649" y="3774533"/>
            <a:ext cx="648000" cy="6480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D8051071-737B-A7C5-FB22-D7F6D1CE738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949246" y="377453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93642-B569-1749-DD48-412087589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55A1B271-AB0B-9E03-9A89-699774CE21A2}"/>
              </a:ext>
            </a:extLst>
          </p:cNvPr>
          <p:cNvSpPr txBox="1"/>
          <p:nvPr/>
        </p:nvSpPr>
        <p:spPr>
          <a:xfrm>
            <a:off x="322342" y="53123"/>
            <a:ext cx="918088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4400" b="1">
                <a:solidFill>
                  <a:srgbClr val="00498C"/>
                </a:solidFill>
              </a:rPr>
              <a:t>  </a:t>
            </a:r>
            <a:r>
              <a:rPr lang="en-CA" sz="2800" b="1">
                <a:solidFill>
                  <a:srgbClr val="00498C"/>
                </a:solidFill>
                <a:latin typeface="Wigrum"/>
              </a:rPr>
              <a:t>Win-Win-Win Philosophy</a:t>
            </a:r>
            <a:endParaRPr lang="en-US" sz="2800" b="1">
              <a:solidFill>
                <a:srgbClr val="4CA2D0"/>
              </a:solidFill>
              <a:latin typeface="Wigrum"/>
              <a:ea typeface="Montserrat Black" charset="0"/>
              <a:cs typeface="Montserrat Black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03F54959-B9EC-FF38-5DFE-1E4F5ED1D84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321276" y="395497"/>
            <a:ext cx="314747" cy="260481"/>
            <a:chOff x="229" y="915"/>
            <a:chExt cx="348" cy="288"/>
          </a:xfrm>
          <a:solidFill>
            <a:srgbClr val="00498C"/>
          </a:solidFill>
        </p:grpSpPr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426A001D-3DE1-4D42-40EE-A1DBF25184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" y="988"/>
              <a:ext cx="166" cy="215"/>
            </a:xfrm>
            <a:custGeom>
              <a:avLst/>
              <a:gdLst>
                <a:gd name="T0" fmla="*/ 139 w 1662"/>
                <a:gd name="T1" fmla="*/ 26 h 2149"/>
                <a:gd name="T2" fmla="*/ 182 w 1662"/>
                <a:gd name="T3" fmla="*/ 114 h 2149"/>
                <a:gd name="T4" fmla="*/ 202 w 1662"/>
                <a:gd name="T5" fmla="*/ 249 h 2149"/>
                <a:gd name="T6" fmla="*/ 211 w 1662"/>
                <a:gd name="T7" fmla="*/ 321 h 2149"/>
                <a:gd name="T8" fmla="*/ 223 w 1662"/>
                <a:gd name="T9" fmla="*/ 434 h 2149"/>
                <a:gd name="T10" fmla="*/ 234 w 1662"/>
                <a:gd name="T11" fmla="*/ 533 h 2149"/>
                <a:gd name="T12" fmla="*/ 221 w 1662"/>
                <a:gd name="T13" fmla="*/ 569 h 2149"/>
                <a:gd name="T14" fmla="*/ 166 w 1662"/>
                <a:gd name="T15" fmla="*/ 601 h 2149"/>
                <a:gd name="T16" fmla="*/ 151 w 1662"/>
                <a:gd name="T17" fmla="*/ 666 h 2149"/>
                <a:gd name="T18" fmla="*/ 210 w 1662"/>
                <a:gd name="T19" fmla="*/ 761 h 2149"/>
                <a:gd name="T20" fmla="*/ 359 w 1662"/>
                <a:gd name="T21" fmla="*/ 963 h 2149"/>
                <a:gd name="T22" fmla="*/ 395 w 1662"/>
                <a:gd name="T23" fmla="*/ 1020 h 2149"/>
                <a:gd name="T24" fmla="*/ 453 w 1662"/>
                <a:gd name="T25" fmla="*/ 1062 h 2149"/>
                <a:gd name="T26" fmla="*/ 513 w 1662"/>
                <a:gd name="T27" fmla="*/ 1099 h 2149"/>
                <a:gd name="T28" fmla="*/ 500 w 1662"/>
                <a:gd name="T29" fmla="*/ 1077 h 2149"/>
                <a:gd name="T30" fmla="*/ 427 w 1662"/>
                <a:gd name="T31" fmla="*/ 1002 h 2149"/>
                <a:gd name="T32" fmla="*/ 391 w 1662"/>
                <a:gd name="T33" fmla="*/ 952 h 2149"/>
                <a:gd name="T34" fmla="*/ 346 w 1662"/>
                <a:gd name="T35" fmla="*/ 886 h 2149"/>
                <a:gd name="T36" fmla="*/ 284 w 1662"/>
                <a:gd name="T37" fmla="*/ 800 h 2149"/>
                <a:gd name="T38" fmla="*/ 229 w 1662"/>
                <a:gd name="T39" fmla="*/ 723 h 2149"/>
                <a:gd name="T40" fmla="*/ 204 w 1662"/>
                <a:gd name="T41" fmla="*/ 691 h 2149"/>
                <a:gd name="T42" fmla="*/ 191 w 1662"/>
                <a:gd name="T43" fmla="*/ 636 h 2149"/>
                <a:gd name="T44" fmla="*/ 229 w 1662"/>
                <a:gd name="T45" fmla="*/ 607 h 2149"/>
                <a:gd name="T46" fmla="*/ 279 w 1662"/>
                <a:gd name="T47" fmla="*/ 602 h 2149"/>
                <a:gd name="T48" fmla="*/ 321 w 1662"/>
                <a:gd name="T49" fmla="*/ 615 h 2149"/>
                <a:gd name="T50" fmla="*/ 419 w 1662"/>
                <a:gd name="T51" fmla="*/ 665 h 2149"/>
                <a:gd name="T52" fmla="*/ 564 w 1662"/>
                <a:gd name="T53" fmla="*/ 788 h 2149"/>
                <a:gd name="T54" fmla="*/ 683 w 1662"/>
                <a:gd name="T55" fmla="*/ 933 h 2149"/>
                <a:gd name="T56" fmla="*/ 760 w 1662"/>
                <a:gd name="T57" fmla="*/ 1010 h 2149"/>
                <a:gd name="T58" fmla="*/ 834 w 1662"/>
                <a:gd name="T59" fmla="*/ 1049 h 2149"/>
                <a:gd name="T60" fmla="*/ 1059 w 1662"/>
                <a:gd name="T61" fmla="*/ 1079 h 2149"/>
                <a:gd name="T62" fmla="*/ 1203 w 1662"/>
                <a:gd name="T63" fmla="*/ 1121 h 2149"/>
                <a:gd name="T64" fmla="*/ 1282 w 1662"/>
                <a:gd name="T65" fmla="*/ 1159 h 2149"/>
                <a:gd name="T66" fmla="*/ 1312 w 1662"/>
                <a:gd name="T67" fmla="*/ 1180 h 2149"/>
                <a:gd name="T68" fmla="*/ 1377 w 1662"/>
                <a:gd name="T69" fmla="*/ 1233 h 2149"/>
                <a:gd name="T70" fmla="*/ 1476 w 1662"/>
                <a:gd name="T71" fmla="*/ 1336 h 2149"/>
                <a:gd name="T72" fmla="*/ 1580 w 1662"/>
                <a:gd name="T73" fmla="*/ 1486 h 2149"/>
                <a:gd name="T74" fmla="*/ 1652 w 1662"/>
                <a:gd name="T75" fmla="*/ 1680 h 2149"/>
                <a:gd name="T76" fmla="*/ 1662 w 1662"/>
                <a:gd name="T77" fmla="*/ 1765 h 2149"/>
                <a:gd name="T78" fmla="*/ 1649 w 1662"/>
                <a:gd name="T79" fmla="*/ 1891 h 2149"/>
                <a:gd name="T80" fmla="*/ 1055 w 1662"/>
                <a:gd name="T81" fmla="*/ 1928 h 2149"/>
                <a:gd name="T82" fmla="*/ 1023 w 1662"/>
                <a:gd name="T83" fmla="*/ 1828 h 2149"/>
                <a:gd name="T84" fmla="*/ 965 w 1662"/>
                <a:gd name="T85" fmla="*/ 1759 h 2149"/>
                <a:gd name="T86" fmla="*/ 932 w 1662"/>
                <a:gd name="T87" fmla="*/ 1732 h 2149"/>
                <a:gd name="T88" fmla="*/ 877 w 1662"/>
                <a:gd name="T89" fmla="*/ 1700 h 2149"/>
                <a:gd name="T90" fmla="*/ 770 w 1662"/>
                <a:gd name="T91" fmla="*/ 1636 h 2149"/>
                <a:gd name="T92" fmla="*/ 635 w 1662"/>
                <a:gd name="T93" fmla="*/ 1555 h 2149"/>
                <a:gd name="T94" fmla="*/ 498 w 1662"/>
                <a:gd name="T95" fmla="*/ 1469 h 2149"/>
                <a:gd name="T96" fmla="*/ 384 w 1662"/>
                <a:gd name="T97" fmla="*/ 1391 h 2149"/>
                <a:gd name="T98" fmla="*/ 318 w 1662"/>
                <a:gd name="T99" fmla="*/ 1336 h 2149"/>
                <a:gd name="T100" fmla="*/ 268 w 1662"/>
                <a:gd name="T101" fmla="*/ 1256 h 2149"/>
                <a:gd name="T102" fmla="*/ 200 w 1662"/>
                <a:gd name="T103" fmla="*/ 1123 h 2149"/>
                <a:gd name="T104" fmla="*/ 127 w 1662"/>
                <a:gd name="T105" fmla="*/ 965 h 2149"/>
                <a:gd name="T106" fmla="*/ 60 w 1662"/>
                <a:gd name="T107" fmla="*/ 810 h 2149"/>
                <a:gd name="T108" fmla="*/ 14 w 1662"/>
                <a:gd name="T109" fmla="*/ 689 h 2149"/>
                <a:gd name="T110" fmla="*/ 0 w 1662"/>
                <a:gd name="T111" fmla="*/ 609 h 2149"/>
                <a:gd name="T112" fmla="*/ 3 w 1662"/>
                <a:gd name="T113" fmla="*/ 468 h 2149"/>
                <a:gd name="T114" fmla="*/ 13 w 1662"/>
                <a:gd name="T115" fmla="*/ 319 h 2149"/>
                <a:gd name="T116" fmla="*/ 22 w 1662"/>
                <a:gd name="T117" fmla="*/ 210 h 2149"/>
                <a:gd name="T118" fmla="*/ 27 w 1662"/>
                <a:gd name="T119" fmla="*/ 157 h 2149"/>
                <a:gd name="T120" fmla="*/ 41 w 1662"/>
                <a:gd name="T121" fmla="*/ 58 h 2149"/>
                <a:gd name="T122" fmla="*/ 66 w 1662"/>
                <a:gd name="T123" fmla="*/ 4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62" h="2149">
                  <a:moveTo>
                    <a:pt x="90" y="0"/>
                  </a:moveTo>
                  <a:lnTo>
                    <a:pt x="102" y="3"/>
                  </a:lnTo>
                  <a:lnTo>
                    <a:pt x="122" y="12"/>
                  </a:lnTo>
                  <a:lnTo>
                    <a:pt x="139" y="26"/>
                  </a:lnTo>
                  <a:lnTo>
                    <a:pt x="154" y="43"/>
                  </a:lnTo>
                  <a:lnTo>
                    <a:pt x="166" y="64"/>
                  </a:lnTo>
                  <a:lnTo>
                    <a:pt x="175" y="88"/>
                  </a:lnTo>
                  <a:lnTo>
                    <a:pt x="182" y="114"/>
                  </a:lnTo>
                  <a:lnTo>
                    <a:pt x="189" y="145"/>
                  </a:lnTo>
                  <a:lnTo>
                    <a:pt x="194" y="176"/>
                  </a:lnTo>
                  <a:lnTo>
                    <a:pt x="198" y="212"/>
                  </a:lnTo>
                  <a:lnTo>
                    <a:pt x="202" y="249"/>
                  </a:lnTo>
                  <a:lnTo>
                    <a:pt x="204" y="260"/>
                  </a:lnTo>
                  <a:lnTo>
                    <a:pt x="206" y="276"/>
                  </a:lnTo>
                  <a:lnTo>
                    <a:pt x="208" y="297"/>
                  </a:lnTo>
                  <a:lnTo>
                    <a:pt x="211" y="321"/>
                  </a:lnTo>
                  <a:lnTo>
                    <a:pt x="213" y="348"/>
                  </a:lnTo>
                  <a:lnTo>
                    <a:pt x="216" y="376"/>
                  </a:lnTo>
                  <a:lnTo>
                    <a:pt x="219" y="406"/>
                  </a:lnTo>
                  <a:lnTo>
                    <a:pt x="223" y="434"/>
                  </a:lnTo>
                  <a:lnTo>
                    <a:pt x="226" y="462"/>
                  </a:lnTo>
                  <a:lnTo>
                    <a:pt x="229" y="489"/>
                  </a:lnTo>
                  <a:lnTo>
                    <a:pt x="231" y="512"/>
                  </a:lnTo>
                  <a:lnTo>
                    <a:pt x="234" y="533"/>
                  </a:lnTo>
                  <a:lnTo>
                    <a:pt x="235" y="549"/>
                  </a:lnTo>
                  <a:lnTo>
                    <a:pt x="237" y="560"/>
                  </a:lnTo>
                  <a:lnTo>
                    <a:pt x="238" y="565"/>
                  </a:lnTo>
                  <a:lnTo>
                    <a:pt x="221" y="569"/>
                  </a:lnTo>
                  <a:lnTo>
                    <a:pt x="206" y="573"/>
                  </a:lnTo>
                  <a:lnTo>
                    <a:pt x="191" y="580"/>
                  </a:lnTo>
                  <a:lnTo>
                    <a:pt x="177" y="590"/>
                  </a:lnTo>
                  <a:lnTo>
                    <a:pt x="166" y="601"/>
                  </a:lnTo>
                  <a:lnTo>
                    <a:pt x="157" y="615"/>
                  </a:lnTo>
                  <a:lnTo>
                    <a:pt x="151" y="631"/>
                  </a:lnTo>
                  <a:lnTo>
                    <a:pt x="149" y="647"/>
                  </a:lnTo>
                  <a:lnTo>
                    <a:pt x="151" y="666"/>
                  </a:lnTo>
                  <a:lnTo>
                    <a:pt x="158" y="687"/>
                  </a:lnTo>
                  <a:lnTo>
                    <a:pt x="170" y="711"/>
                  </a:lnTo>
                  <a:lnTo>
                    <a:pt x="189" y="736"/>
                  </a:lnTo>
                  <a:lnTo>
                    <a:pt x="210" y="761"/>
                  </a:lnTo>
                  <a:lnTo>
                    <a:pt x="275" y="842"/>
                  </a:lnTo>
                  <a:lnTo>
                    <a:pt x="299" y="875"/>
                  </a:lnTo>
                  <a:lnTo>
                    <a:pt x="323" y="908"/>
                  </a:lnTo>
                  <a:lnTo>
                    <a:pt x="359" y="963"/>
                  </a:lnTo>
                  <a:lnTo>
                    <a:pt x="368" y="979"/>
                  </a:lnTo>
                  <a:lnTo>
                    <a:pt x="376" y="997"/>
                  </a:lnTo>
                  <a:lnTo>
                    <a:pt x="387" y="1011"/>
                  </a:lnTo>
                  <a:lnTo>
                    <a:pt x="395" y="1020"/>
                  </a:lnTo>
                  <a:lnTo>
                    <a:pt x="407" y="1029"/>
                  </a:lnTo>
                  <a:lnTo>
                    <a:pt x="422" y="1040"/>
                  </a:lnTo>
                  <a:lnTo>
                    <a:pt x="437" y="1050"/>
                  </a:lnTo>
                  <a:lnTo>
                    <a:pt x="453" y="1062"/>
                  </a:lnTo>
                  <a:lnTo>
                    <a:pt x="470" y="1072"/>
                  </a:lnTo>
                  <a:lnTo>
                    <a:pt x="486" y="1082"/>
                  </a:lnTo>
                  <a:lnTo>
                    <a:pt x="500" y="1091"/>
                  </a:lnTo>
                  <a:lnTo>
                    <a:pt x="513" y="1099"/>
                  </a:lnTo>
                  <a:lnTo>
                    <a:pt x="523" y="1105"/>
                  </a:lnTo>
                  <a:lnTo>
                    <a:pt x="529" y="1109"/>
                  </a:lnTo>
                  <a:lnTo>
                    <a:pt x="531" y="1110"/>
                  </a:lnTo>
                  <a:lnTo>
                    <a:pt x="500" y="1077"/>
                  </a:lnTo>
                  <a:lnTo>
                    <a:pt x="468" y="1043"/>
                  </a:lnTo>
                  <a:lnTo>
                    <a:pt x="455" y="1029"/>
                  </a:lnTo>
                  <a:lnTo>
                    <a:pt x="441" y="1016"/>
                  </a:lnTo>
                  <a:lnTo>
                    <a:pt x="427" y="1002"/>
                  </a:lnTo>
                  <a:lnTo>
                    <a:pt x="414" y="986"/>
                  </a:lnTo>
                  <a:lnTo>
                    <a:pt x="401" y="967"/>
                  </a:lnTo>
                  <a:lnTo>
                    <a:pt x="398" y="962"/>
                  </a:lnTo>
                  <a:lnTo>
                    <a:pt x="391" y="952"/>
                  </a:lnTo>
                  <a:lnTo>
                    <a:pt x="383" y="940"/>
                  </a:lnTo>
                  <a:lnTo>
                    <a:pt x="372" y="924"/>
                  </a:lnTo>
                  <a:lnTo>
                    <a:pt x="360" y="906"/>
                  </a:lnTo>
                  <a:lnTo>
                    <a:pt x="346" y="886"/>
                  </a:lnTo>
                  <a:lnTo>
                    <a:pt x="330" y="865"/>
                  </a:lnTo>
                  <a:lnTo>
                    <a:pt x="315" y="844"/>
                  </a:lnTo>
                  <a:lnTo>
                    <a:pt x="299" y="822"/>
                  </a:lnTo>
                  <a:lnTo>
                    <a:pt x="284" y="800"/>
                  </a:lnTo>
                  <a:lnTo>
                    <a:pt x="268" y="778"/>
                  </a:lnTo>
                  <a:lnTo>
                    <a:pt x="254" y="758"/>
                  </a:lnTo>
                  <a:lnTo>
                    <a:pt x="240" y="740"/>
                  </a:lnTo>
                  <a:lnTo>
                    <a:pt x="229" y="723"/>
                  </a:lnTo>
                  <a:lnTo>
                    <a:pt x="218" y="711"/>
                  </a:lnTo>
                  <a:lnTo>
                    <a:pt x="211" y="700"/>
                  </a:lnTo>
                  <a:lnTo>
                    <a:pt x="206" y="694"/>
                  </a:lnTo>
                  <a:lnTo>
                    <a:pt x="204" y="691"/>
                  </a:lnTo>
                  <a:lnTo>
                    <a:pt x="193" y="675"/>
                  </a:lnTo>
                  <a:lnTo>
                    <a:pt x="189" y="660"/>
                  </a:lnTo>
                  <a:lnTo>
                    <a:pt x="188" y="647"/>
                  </a:lnTo>
                  <a:lnTo>
                    <a:pt x="191" y="636"/>
                  </a:lnTo>
                  <a:lnTo>
                    <a:pt x="197" y="626"/>
                  </a:lnTo>
                  <a:lnTo>
                    <a:pt x="207" y="619"/>
                  </a:lnTo>
                  <a:lnTo>
                    <a:pt x="217" y="613"/>
                  </a:lnTo>
                  <a:lnTo>
                    <a:pt x="229" y="607"/>
                  </a:lnTo>
                  <a:lnTo>
                    <a:pt x="243" y="604"/>
                  </a:lnTo>
                  <a:lnTo>
                    <a:pt x="255" y="602"/>
                  </a:lnTo>
                  <a:lnTo>
                    <a:pt x="268" y="601"/>
                  </a:lnTo>
                  <a:lnTo>
                    <a:pt x="279" y="602"/>
                  </a:lnTo>
                  <a:lnTo>
                    <a:pt x="290" y="603"/>
                  </a:lnTo>
                  <a:lnTo>
                    <a:pt x="298" y="606"/>
                  </a:lnTo>
                  <a:lnTo>
                    <a:pt x="307" y="610"/>
                  </a:lnTo>
                  <a:lnTo>
                    <a:pt x="321" y="615"/>
                  </a:lnTo>
                  <a:lnTo>
                    <a:pt x="340" y="622"/>
                  </a:lnTo>
                  <a:lnTo>
                    <a:pt x="363" y="633"/>
                  </a:lnTo>
                  <a:lnTo>
                    <a:pt x="389" y="647"/>
                  </a:lnTo>
                  <a:lnTo>
                    <a:pt x="419" y="665"/>
                  </a:lnTo>
                  <a:lnTo>
                    <a:pt x="452" y="688"/>
                  </a:lnTo>
                  <a:lnTo>
                    <a:pt x="487" y="716"/>
                  </a:lnTo>
                  <a:lnTo>
                    <a:pt x="525" y="749"/>
                  </a:lnTo>
                  <a:lnTo>
                    <a:pt x="564" y="788"/>
                  </a:lnTo>
                  <a:lnTo>
                    <a:pt x="603" y="834"/>
                  </a:lnTo>
                  <a:lnTo>
                    <a:pt x="644" y="887"/>
                  </a:lnTo>
                  <a:lnTo>
                    <a:pt x="663" y="911"/>
                  </a:lnTo>
                  <a:lnTo>
                    <a:pt x="683" y="933"/>
                  </a:lnTo>
                  <a:lnTo>
                    <a:pt x="703" y="955"/>
                  </a:lnTo>
                  <a:lnTo>
                    <a:pt x="723" y="977"/>
                  </a:lnTo>
                  <a:lnTo>
                    <a:pt x="740" y="994"/>
                  </a:lnTo>
                  <a:lnTo>
                    <a:pt x="760" y="1010"/>
                  </a:lnTo>
                  <a:lnTo>
                    <a:pt x="781" y="1024"/>
                  </a:lnTo>
                  <a:lnTo>
                    <a:pt x="798" y="1035"/>
                  </a:lnTo>
                  <a:lnTo>
                    <a:pt x="816" y="1045"/>
                  </a:lnTo>
                  <a:lnTo>
                    <a:pt x="834" y="1049"/>
                  </a:lnTo>
                  <a:lnTo>
                    <a:pt x="898" y="1054"/>
                  </a:lnTo>
                  <a:lnTo>
                    <a:pt x="958" y="1062"/>
                  </a:lnTo>
                  <a:lnTo>
                    <a:pt x="1010" y="1070"/>
                  </a:lnTo>
                  <a:lnTo>
                    <a:pt x="1059" y="1079"/>
                  </a:lnTo>
                  <a:lnTo>
                    <a:pt x="1102" y="1089"/>
                  </a:lnTo>
                  <a:lnTo>
                    <a:pt x="1140" y="1100"/>
                  </a:lnTo>
                  <a:lnTo>
                    <a:pt x="1174" y="1110"/>
                  </a:lnTo>
                  <a:lnTo>
                    <a:pt x="1203" y="1121"/>
                  </a:lnTo>
                  <a:lnTo>
                    <a:pt x="1229" y="1131"/>
                  </a:lnTo>
                  <a:lnTo>
                    <a:pt x="1251" y="1142"/>
                  </a:lnTo>
                  <a:lnTo>
                    <a:pt x="1268" y="1151"/>
                  </a:lnTo>
                  <a:lnTo>
                    <a:pt x="1282" y="1159"/>
                  </a:lnTo>
                  <a:lnTo>
                    <a:pt x="1293" y="1166"/>
                  </a:lnTo>
                  <a:lnTo>
                    <a:pt x="1300" y="1171"/>
                  </a:lnTo>
                  <a:lnTo>
                    <a:pt x="1304" y="1174"/>
                  </a:lnTo>
                  <a:lnTo>
                    <a:pt x="1312" y="1180"/>
                  </a:lnTo>
                  <a:lnTo>
                    <a:pt x="1323" y="1188"/>
                  </a:lnTo>
                  <a:lnTo>
                    <a:pt x="1338" y="1200"/>
                  </a:lnTo>
                  <a:lnTo>
                    <a:pt x="1356" y="1215"/>
                  </a:lnTo>
                  <a:lnTo>
                    <a:pt x="1377" y="1233"/>
                  </a:lnTo>
                  <a:lnTo>
                    <a:pt x="1399" y="1254"/>
                  </a:lnTo>
                  <a:lnTo>
                    <a:pt x="1425" y="1278"/>
                  </a:lnTo>
                  <a:lnTo>
                    <a:pt x="1450" y="1306"/>
                  </a:lnTo>
                  <a:lnTo>
                    <a:pt x="1476" y="1336"/>
                  </a:lnTo>
                  <a:lnTo>
                    <a:pt x="1503" y="1370"/>
                  </a:lnTo>
                  <a:lnTo>
                    <a:pt x="1529" y="1406"/>
                  </a:lnTo>
                  <a:lnTo>
                    <a:pt x="1555" y="1445"/>
                  </a:lnTo>
                  <a:lnTo>
                    <a:pt x="1580" y="1486"/>
                  </a:lnTo>
                  <a:lnTo>
                    <a:pt x="1602" y="1531"/>
                  </a:lnTo>
                  <a:lnTo>
                    <a:pt x="1622" y="1578"/>
                  </a:lnTo>
                  <a:lnTo>
                    <a:pt x="1639" y="1628"/>
                  </a:lnTo>
                  <a:lnTo>
                    <a:pt x="1652" y="1680"/>
                  </a:lnTo>
                  <a:lnTo>
                    <a:pt x="1656" y="1696"/>
                  </a:lnTo>
                  <a:lnTo>
                    <a:pt x="1658" y="1717"/>
                  </a:lnTo>
                  <a:lnTo>
                    <a:pt x="1661" y="1740"/>
                  </a:lnTo>
                  <a:lnTo>
                    <a:pt x="1662" y="1765"/>
                  </a:lnTo>
                  <a:lnTo>
                    <a:pt x="1662" y="1791"/>
                  </a:lnTo>
                  <a:lnTo>
                    <a:pt x="1660" y="1814"/>
                  </a:lnTo>
                  <a:lnTo>
                    <a:pt x="1656" y="1835"/>
                  </a:lnTo>
                  <a:lnTo>
                    <a:pt x="1649" y="1891"/>
                  </a:lnTo>
                  <a:lnTo>
                    <a:pt x="1644" y="1946"/>
                  </a:lnTo>
                  <a:lnTo>
                    <a:pt x="1643" y="2149"/>
                  </a:lnTo>
                  <a:lnTo>
                    <a:pt x="1055" y="2149"/>
                  </a:lnTo>
                  <a:lnTo>
                    <a:pt x="1055" y="1928"/>
                  </a:lnTo>
                  <a:lnTo>
                    <a:pt x="1051" y="1901"/>
                  </a:lnTo>
                  <a:lnTo>
                    <a:pt x="1045" y="1875"/>
                  </a:lnTo>
                  <a:lnTo>
                    <a:pt x="1036" y="1851"/>
                  </a:lnTo>
                  <a:lnTo>
                    <a:pt x="1023" y="1828"/>
                  </a:lnTo>
                  <a:lnTo>
                    <a:pt x="1009" y="1807"/>
                  </a:lnTo>
                  <a:lnTo>
                    <a:pt x="993" y="1789"/>
                  </a:lnTo>
                  <a:lnTo>
                    <a:pt x="979" y="1773"/>
                  </a:lnTo>
                  <a:lnTo>
                    <a:pt x="965" y="1759"/>
                  </a:lnTo>
                  <a:lnTo>
                    <a:pt x="952" y="1747"/>
                  </a:lnTo>
                  <a:lnTo>
                    <a:pt x="942" y="1739"/>
                  </a:lnTo>
                  <a:lnTo>
                    <a:pt x="934" y="1733"/>
                  </a:lnTo>
                  <a:lnTo>
                    <a:pt x="932" y="1732"/>
                  </a:lnTo>
                  <a:lnTo>
                    <a:pt x="925" y="1728"/>
                  </a:lnTo>
                  <a:lnTo>
                    <a:pt x="913" y="1720"/>
                  </a:lnTo>
                  <a:lnTo>
                    <a:pt x="897" y="1712"/>
                  </a:lnTo>
                  <a:lnTo>
                    <a:pt x="877" y="1700"/>
                  </a:lnTo>
                  <a:lnTo>
                    <a:pt x="854" y="1686"/>
                  </a:lnTo>
                  <a:lnTo>
                    <a:pt x="829" y="1671"/>
                  </a:lnTo>
                  <a:lnTo>
                    <a:pt x="800" y="1655"/>
                  </a:lnTo>
                  <a:lnTo>
                    <a:pt x="770" y="1636"/>
                  </a:lnTo>
                  <a:lnTo>
                    <a:pt x="738" y="1617"/>
                  </a:lnTo>
                  <a:lnTo>
                    <a:pt x="704" y="1597"/>
                  </a:lnTo>
                  <a:lnTo>
                    <a:pt x="670" y="1576"/>
                  </a:lnTo>
                  <a:lnTo>
                    <a:pt x="635" y="1555"/>
                  </a:lnTo>
                  <a:lnTo>
                    <a:pt x="600" y="1533"/>
                  </a:lnTo>
                  <a:lnTo>
                    <a:pt x="565" y="1512"/>
                  </a:lnTo>
                  <a:lnTo>
                    <a:pt x="531" y="1490"/>
                  </a:lnTo>
                  <a:lnTo>
                    <a:pt x="498" y="1469"/>
                  </a:lnTo>
                  <a:lnTo>
                    <a:pt x="466" y="1448"/>
                  </a:lnTo>
                  <a:lnTo>
                    <a:pt x="437" y="1428"/>
                  </a:lnTo>
                  <a:lnTo>
                    <a:pt x="409" y="1409"/>
                  </a:lnTo>
                  <a:lnTo>
                    <a:pt x="384" y="1391"/>
                  </a:lnTo>
                  <a:lnTo>
                    <a:pt x="363" y="1375"/>
                  </a:lnTo>
                  <a:lnTo>
                    <a:pt x="344" y="1360"/>
                  </a:lnTo>
                  <a:lnTo>
                    <a:pt x="329" y="1347"/>
                  </a:lnTo>
                  <a:lnTo>
                    <a:pt x="318" y="1336"/>
                  </a:lnTo>
                  <a:lnTo>
                    <a:pt x="308" y="1323"/>
                  </a:lnTo>
                  <a:lnTo>
                    <a:pt x="296" y="1305"/>
                  </a:lnTo>
                  <a:lnTo>
                    <a:pt x="283" y="1283"/>
                  </a:lnTo>
                  <a:lnTo>
                    <a:pt x="268" y="1256"/>
                  </a:lnTo>
                  <a:lnTo>
                    <a:pt x="252" y="1227"/>
                  </a:lnTo>
                  <a:lnTo>
                    <a:pt x="235" y="1194"/>
                  </a:lnTo>
                  <a:lnTo>
                    <a:pt x="218" y="1160"/>
                  </a:lnTo>
                  <a:lnTo>
                    <a:pt x="200" y="1123"/>
                  </a:lnTo>
                  <a:lnTo>
                    <a:pt x="181" y="1085"/>
                  </a:lnTo>
                  <a:lnTo>
                    <a:pt x="162" y="1045"/>
                  </a:lnTo>
                  <a:lnTo>
                    <a:pt x="144" y="1005"/>
                  </a:lnTo>
                  <a:lnTo>
                    <a:pt x="127" y="965"/>
                  </a:lnTo>
                  <a:lnTo>
                    <a:pt x="109" y="925"/>
                  </a:lnTo>
                  <a:lnTo>
                    <a:pt x="91" y="885"/>
                  </a:lnTo>
                  <a:lnTo>
                    <a:pt x="75" y="847"/>
                  </a:lnTo>
                  <a:lnTo>
                    <a:pt x="60" y="810"/>
                  </a:lnTo>
                  <a:lnTo>
                    <a:pt x="46" y="777"/>
                  </a:lnTo>
                  <a:lnTo>
                    <a:pt x="34" y="744"/>
                  </a:lnTo>
                  <a:lnTo>
                    <a:pt x="23" y="716"/>
                  </a:lnTo>
                  <a:lnTo>
                    <a:pt x="14" y="689"/>
                  </a:lnTo>
                  <a:lnTo>
                    <a:pt x="7" y="668"/>
                  </a:lnTo>
                  <a:lnTo>
                    <a:pt x="3" y="651"/>
                  </a:lnTo>
                  <a:lnTo>
                    <a:pt x="1" y="638"/>
                  </a:lnTo>
                  <a:lnTo>
                    <a:pt x="0" y="609"/>
                  </a:lnTo>
                  <a:lnTo>
                    <a:pt x="0" y="576"/>
                  </a:lnTo>
                  <a:lnTo>
                    <a:pt x="1" y="541"/>
                  </a:lnTo>
                  <a:lnTo>
                    <a:pt x="2" y="505"/>
                  </a:lnTo>
                  <a:lnTo>
                    <a:pt x="3" y="468"/>
                  </a:lnTo>
                  <a:lnTo>
                    <a:pt x="5" y="429"/>
                  </a:lnTo>
                  <a:lnTo>
                    <a:pt x="7" y="391"/>
                  </a:lnTo>
                  <a:lnTo>
                    <a:pt x="11" y="354"/>
                  </a:lnTo>
                  <a:lnTo>
                    <a:pt x="13" y="319"/>
                  </a:lnTo>
                  <a:lnTo>
                    <a:pt x="16" y="287"/>
                  </a:lnTo>
                  <a:lnTo>
                    <a:pt x="18" y="257"/>
                  </a:lnTo>
                  <a:lnTo>
                    <a:pt x="20" y="231"/>
                  </a:lnTo>
                  <a:lnTo>
                    <a:pt x="22" y="210"/>
                  </a:lnTo>
                  <a:lnTo>
                    <a:pt x="24" y="194"/>
                  </a:lnTo>
                  <a:lnTo>
                    <a:pt x="25" y="184"/>
                  </a:lnTo>
                  <a:lnTo>
                    <a:pt x="25" y="180"/>
                  </a:lnTo>
                  <a:lnTo>
                    <a:pt x="27" y="157"/>
                  </a:lnTo>
                  <a:lnTo>
                    <a:pt x="30" y="132"/>
                  </a:lnTo>
                  <a:lnTo>
                    <a:pt x="33" y="107"/>
                  </a:lnTo>
                  <a:lnTo>
                    <a:pt x="37" y="82"/>
                  </a:lnTo>
                  <a:lnTo>
                    <a:pt x="41" y="58"/>
                  </a:lnTo>
                  <a:lnTo>
                    <a:pt x="45" y="38"/>
                  </a:lnTo>
                  <a:lnTo>
                    <a:pt x="51" y="23"/>
                  </a:lnTo>
                  <a:lnTo>
                    <a:pt x="57" y="13"/>
                  </a:lnTo>
                  <a:lnTo>
                    <a:pt x="66" y="4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54C8038-8B1C-2ABE-30C9-5175C794183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988"/>
              <a:ext cx="166" cy="215"/>
            </a:xfrm>
            <a:custGeom>
              <a:avLst/>
              <a:gdLst>
                <a:gd name="T0" fmla="*/ 1606 w 1661"/>
                <a:gd name="T1" fmla="*/ 13 h 2149"/>
                <a:gd name="T2" fmla="*/ 1626 w 1661"/>
                <a:gd name="T3" fmla="*/ 82 h 2149"/>
                <a:gd name="T4" fmla="*/ 1637 w 1661"/>
                <a:gd name="T5" fmla="*/ 180 h 2149"/>
                <a:gd name="T6" fmla="*/ 1642 w 1661"/>
                <a:gd name="T7" fmla="*/ 231 h 2149"/>
                <a:gd name="T8" fmla="*/ 1652 w 1661"/>
                <a:gd name="T9" fmla="*/ 354 h 2149"/>
                <a:gd name="T10" fmla="*/ 1660 w 1661"/>
                <a:gd name="T11" fmla="*/ 504 h 2149"/>
                <a:gd name="T12" fmla="*/ 1655 w 1661"/>
                <a:gd name="T13" fmla="*/ 667 h 2149"/>
                <a:gd name="T14" fmla="*/ 1617 w 1661"/>
                <a:gd name="T15" fmla="*/ 777 h 2149"/>
                <a:gd name="T16" fmla="*/ 1553 w 1661"/>
                <a:gd name="T17" fmla="*/ 925 h 2149"/>
                <a:gd name="T18" fmla="*/ 1481 w 1661"/>
                <a:gd name="T19" fmla="*/ 1085 h 2149"/>
                <a:gd name="T20" fmla="*/ 1410 w 1661"/>
                <a:gd name="T21" fmla="*/ 1227 h 2149"/>
                <a:gd name="T22" fmla="*/ 1354 w 1661"/>
                <a:gd name="T23" fmla="*/ 1323 h 2149"/>
                <a:gd name="T24" fmla="*/ 1300 w 1661"/>
                <a:gd name="T25" fmla="*/ 1375 h 2149"/>
                <a:gd name="T26" fmla="*/ 1196 w 1661"/>
                <a:gd name="T27" fmla="*/ 1448 h 2149"/>
                <a:gd name="T28" fmla="*/ 1062 w 1661"/>
                <a:gd name="T29" fmla="*/ 1533 h 2149"/>
                <a:gd name="T30" fmla="*/ 924 w 1661"/>
                <a:gd name="T31" fmla="*/ 1617 h 2149"/>
                <a:gd name="T32" fmla="*/ 808 w 1661"/>
                <a:gd name="T33" fmla="*/ 1686 h 2149"/>
                <a:gd name="T34" fmla="*/ 737 w 1661"/>
                <a:gd name="T35" fmla="*/ 1728 h 2149"/>
                <a:gd name="T36" fmla="*/ 711 w 1661"/>
                <a:gd name="T37" fmla="*/ 1747 h 2149"/>
                <a:gd name="T38" fmla="*/ 654 w 1661"/>
                <a:gd name="T39" fmla="*/ 1807 h 2149"/>
                <a:gd name="T40" fmla="*/ 611 w 1661"/>
                <a:gd name="T41" fmla="*/ 1901 h 2149"/>
                <a:gd name="T42" fmla="*/ 18 w 1661"/>
                <a:gd name="T43" fmla="*/ 1946 h 2149"/>
                <a:gd name="T44" fmla="*/ 0 w 1661"/>
                <a:gd name="T45" fmla="*/ 1791 h 2149"/>
                <a:gd name="T46" fmla="*/ 6 w 1661"/>
                <a:gd name="T47" fmla="*/ 1696 h 2149"/>
                <a:gd name="T48" fmla="*/ 60 w 1661"/>
                <a:gd name="T49" fmla="*/ 1531 h 2149"/>
                <a:gd name="T50" fmla="*/ 159 w 1661"/>
                <a:gd name="T51" fmla="*/ 1370 h 2149"/>
                <a:gd name="T52" fmla="*/ 263 w 1661"/>
                <a:gd name="T53" fmla="*/ 1254 h 2149"/>
                <a:gd name="T54" fmla="*/ 339 w 1661"/>
                <a:gd name="T55" fmla="*/ 1188 h 2149"/>
                <a:gd name="T56" fmla="*/ 369 w 1661"/>
                <a:gd name="T57" fmla="*/ 1166 h 2149"/>
                <a:gd name="T58" fmla="*/ 434 w 1661"/>
                <a:gd name="T59" fmla="*/ 1131 h 2149"/>
                <a:gd name="T60" fmla="*/ 560 w 1661"/>
                <a:gd name="T61" fmla="*/ 1089 h 2149"/>
                <a:gd name="T62" fmla="*/ 764 w 1661"/>
                <a:gd name="T63" fmla="*/ 1054 h 2149"/>
                <a:gd name="T64" fmla="*/ 881 w 1661"/>
                <a:gd name="T65" fmla="*/ 1024 h 2149"/>
                <a:gd name="T66" fmla="*/ 959 w 1661"/>
                <a:gd name="T67" fmla="*/ 955 h 2149"/>
                <a:gd name="T68" fmla="*/ 1059 w 1661"/>
                <a:gd name="T69" fmla="*/ 834 h 2149"/>
                <a:gd name="T70" fmla="*/ 1210 w 1661"/>
                <a:gd name="T71" fmla="*/ 687 h 2149"/>
                <a:gd name="T72" fmla="*/ 1322 w 1661"/>
                <a:gd name="T73" fmla="*/ 622 h 2149"/>
                <a:gd name="T74" fmla="*/ 1372 w 1661"/>
                <a:gd name="T75" fmla="*/ 603 h 2149"/>
                <a:gd name="T76" fmla="*/ 1420 w 1661"/>
                <a:gd name="T77" fmla="*/ 604 h 2149"/>
                <a:gd name="T78" fmla="*/ 1465 w 1661"/>
                <a:gd name="T79" fmla="*/ 626 h 2149"/>
                <a:gd name="T80" fmla="*/ 1469 w 1661"/>
                <a:gd name="T81" fmla="*/ 675 h 2149"/>
                <a:gd name="T82" fmla="*/ 1444 w 1661"/>
                <a:gd name="T83" fmla="*/ 711 h 2149"/>
                <a:gd name="T84" fmla="*/ 1394 w 1661"/>
                <a:gd name="T85" fmla="*/ 778 h 2149"/>
                <a:gd name="T86" fmla="*/ 1332 w 1661"/>
                <a:gd name="T87" fmla="*/ 865 h 2149"/>
                <a:gd name="T88" fmla="*/ 1279 w 1661"/>
                <a:gd name="T89" fmla="*/ 940 h 2149"/>
                <a:gd name="T90" fmla="*/ 1248 w 1661"/>
                <a:gd name="T91" fmla="*/ 986 h 2149"/>
                <a:gd name="T92" fmla="*/ 1194 w 1661"/>
                <a:gd name="T93" fmla="*/ 1043 h 2149"/>
                <a:gd name="T94" fmla="*/ 1139 w 1661"/>
                <a:gd name="T95" fmla="*/ 1105 h 2149"/>
                <a:gd name="T96" fmla="*/ 1193 w 1661"/>
                <a:gd name="T97" fmla="*/ 1072 h 2149"/>
                <a:gd name="T98" fmla="*/ 1255 w 1661"/>
                <a:gd name="T99" fmla="*/ 1029 h 2149"/>
                <a:gd name="T100" fmla="*/ 1294 w 1661"/>
                <a:gd name="T101" fmla="*/ 979 h 2149"/>
                <a:gd name="T102" fmla="*/ 1387 w 1661"/>
                <a:gd name="T103" fmla="*/ 842 h 2149"/>
                <a:gd name="T104" fmla="*/ 1504 w 1661"/>
                <a:gd name="T105" fmla="*/ 687 h 2149"/>
                <a:gd name="T106" fmla="*/ 1505 w 1661"/>
                <a:gd name="T107" fmla="*/ 615 h 2149"/>
                <a:gd name="T108" fmla="*/ 1456 w 1661"/>
                <a:gd name="T109" fmla="*/ 573 h 2149"/>
                <a:gd name="T110" fmla="*/ 1427 w 1661"/>
                <a:gd name="T111" fmla="*/ 549 h 2149"/>
                <a:gd name="T112" fmla="*/ 1436 w 1661"/>
                <a:gd name="T113" fmla="*/ 462 h 2149"/>
                <a:gd name="T114" fmla="*/ 1449 w 1661"/>
                <a:gd name="T115" fmla="*/ 348 h 2149"/>
                <a:gd name="T116" fmla="*/ 1459 w 1661"/>
                <a:gd name="T117" fmla="*/ 260 h 2149"/>
                <a:gd name="T118" fmla="*/ 1473 w 1661"/>
                <a:gd name="T119" fmla="*/ 145 h 2149"/>
                <a:gd name="T120" fmla="*/ 1508 w 1661"/>
                <a:gd name="T121" fmla="*/ 43 h 2149"/>
                <a:gd name="T122" fmla="*/ 1572 w 1661"/>
                <a:gd name="T123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61" h="2149">
                  <a:moveTo>
                    <a:pt x="1572" y="0"/>
                  </a:moveTo>
                  <a:lnTo>
                    <a:pt x="1584" y="0"/>
                  </a:lnTo>
                  <a:lnTo>
                    <a:pt x="1596" y="4"/>
                  </a:lnTo>
                  <a:lnTo>
                    <a:pt x="1606" y="13"/>
                  </a:lnTo>
                  <a:lnTo>
                    <a:pt x="1611" y="23"/>
                  </a:lnTo>
                  <a:lnTo>
                    <a:pt x="1617" y="38"/>
                  </a:lnTo>
                  <a:lnTo>
                    <a:pt x="1622" y="58"/>
                  </a:lnTo>
                  <a:lnTo>
                    <a:pt x="1626" y="82"/>
                  </a:lnTo>
                  <a:lnTo>
                    <a:pt x="1629" y="107"/>
                  </a:lnTo>
                  <a:lnTo>
                    <a:pt x="1633" y="132"/>
                  </a:lnTo>
                  <a:lnTo>
                    <a:pt x="1635" y="157"/>
                  </a:lnTo>
                  <a:lnTo>
                    <a:pt x="1637" y="180"/>
                  </a:lnTo>
                  <a:lnTo>
                    <a:pt x="1637" y="184"/>
                  </a:lnTo>
                  <a:lnTo>
                    <a:pt x="1638" y="194"/>
                  </a:lnTo>
                  <a:lnTo>
                    <a:pt x="1640" y="210"/>
                  </a:lnTo>
                  <a:lnTo>
                    <a:pt x="1642" y="231"/>
                  </a:lnTo>
                  <a:lnTo>
                    <a:pt x="1644" y="257"/>
                  </a:lnTo>
                  <a:lnTo>
                    <a:pt x="1646" y="287"/>
                  </a:lnTo>
                  <a:lnTo>
                    <a:pt x="1649" y="319"/>
                  </a:lnTo>
                  <a:lnTo>
                    <a:pt x="1652" y="354"/>
                  </a:lnTo>
                  <a:lnTo>
                    <a:pt x="1655" y="391"/>
                  </a:lnTo>
                  <a:lnTo>
                    <a:pt x="1657" y="429"/>
                  </a:lnTo>
                  <a:lnTo>
                    <a:pt x="1659" y="468"/>
                  </a:lnTo>
                  <a:lnTo>
                    <a:pt x="1660" y="504"/>
                  </a:lnTo>
                  <a:lnTo>
                    <a:pt x="1661" y="522"/>
                  </a:lnTo>
                  <a:lnTo>
                    <a:pt x="1661" y="638"/>
                  </a:lnTo>
                  <a:lnTo>
                    <a:pt x="1659" y="651"/>
                  </a:lnTo>
                  <a:lnTo>
                    <a:pt x="1655" y="667"/>
                  </a:lnTo>
                  <a:lnTo>
                    <a:pt x="1648" y="689"/>
                  </a:lnTo>
                  <a:lnTo>
                    <a:pt x="1639" y="716"/>
                  </a:lnTo>
                  <a:lnTo>
                    <a:pt x="1628" y="744"/>
                  </a:lnTo>
                  <a:lnTo>
                    <a:pt x="1617" y="777"/>
                  </a:lnTo>
                  <a:lnTo>
                    <a:pt x="1602" y="810"/>
                  </a:lnTo>
                  <a:lnTo>
                    <a:pt x="1587" y="847"/>
                  </a:lnTo>
                  <a:lnTo>
                    <a:pt x="1571" y="885"/>
                  </a:lnTo>
                  <a:lnTo>
                    <a:pt x="1553" y="925"/>
                  </a:lnTo>
                  <a:lnTo>
                    <a:pt x="1537" y="965"/>
                  </a:lnTo>
                  <a:lnTo>
                    <a:pt x="1518" y="1005"/>
                  </a:lnTo>
                  <a:lnTo>
                    <a:pt x="1500" y="1045"/>
                  </a:lnTo>
                  <a:lnTo>
                    <a:pt x="1481" y="1085"/>
                  </a:lnTo>
                  <a:lnTo>
                    <a:pt x="1463" y="1123"/>
                  </a:lnTo>
                  <a:lnTo>
                    <a:pt x="1444" y="1160"/>
                  </a:lnTo>
                  <a:lnTo>
                    <a:pt x="1427" y="1194"/>
                  </a:lnTo>
                  <a:lnTo>
                    <a:pt x="1410" y="1227"/>
                  </a:lnTo>
                  <a:lnTo>
                    <a:pt x="1394" y="1256"/>
                  </a:lnTo>
                  <a:lnTo>
                    <a:pt x="1379" y="1283"/>
                  </a:lnTo>
                  <a:lnTo>
                    <a:pt x="1366" y="1305"/>
                  </a:lnTo>
                  <a:lnTo>
                    <a:pt x="1354" y="1323"/>
                  </a:lnTo>
                  <a:lnTo>
                    <a:pt x="1344" y="1336"/>
                  </a:lnTo>
                  <a:lnTo>
                    <a:pt x="1333" y="1347"/>
                  </a:lnTo>
                  <a:lnTo>
                    <a:pt x="1318" y="1360"/>
                  </a:lnTo>
                  <a:lnTo>
                    <a:pt x="1300" y="1375"/>
                  </a:lnTo>
                  <a:lnTo>
                    <a:pt x="1278" y="1391"/>
                  </a:lnTo>
                  <a:lnTo>
                    <a:pt x="1253" y="1409"/>
                  </a:lnTo>
                  <a:lnTo>
                    <a:pt x="1225" y="1428"/>
                  </a:lnTo>
                  <a:lnTo>
                    <a:pt x="1196" y="1448"/>
                  </a:lnTo>
                  <a:lnTo>
                    <a:pt x="1164" y="1469"/>
                  </a:lnTo>
                  <a:lnTo>
                    <a:pt x="1131" y="1490"/>
                  </a:lnTo>
                  <a:lnTo>
                    <a:pt x="1097" y="1512"/>
                  </a:lnTo>
                  <a:lnTo>
                    <a:pt x="1062" y="1533"/>
                  </a:lnTo>
                  <a:lnTo>
                    <a:pt x="1027" y="1555"/>
                  </a:lnTo>
                  <a:lnTo>
                    <a:pt x="992" y="1576"/>
                  </a:lnTo>
                  <a:lnTo>
                    <a:pt x="958" y="1597"/>
                  </a:lnTo>
                  <a:lnTo>
                    <a:pt x="924" y="1617"/>
                  </a:lnTo>
                  <a:lnTo>
                    <a:pt x="892" y="1636"/>
                  </a:lnTo>
                  <a:lnTo>
                    <a:pt x="862" y="1655"/>
                  </a:lnTo>
                  <a:lnTo>
                    <a:pt x="833" y="1671"/>
                  </a:lnTo>
                  <a:lnTo>
                    <a:pt x="808" y="1686"/>
                  </a:lnTo>
                  <a:lnTo>
                    <a:pt x="785" y="1700"/>
                  </a:lnTo>
                  <a:lnTo>
                    <a:pt x="766" y="1712"/>
                  </a:lnTo>
                  <a:lnTo>
                    <a:pt x="750" y="1720"/>
                  </a:lnTo>
                  <a:lnTo>
                    <a:pt x="737" y="1728"/>
                  </a:lnTo>
                  <a:lnTo>
                    <a:pt x="730" y="1732"/>
                  </a:lnTo>
                  <a:lnTo>
                    <a:pt x="728" y="1733"/>
                  </a:lnTo>
                  <a:lnTo>
                    <a:pt x="720" y="1739"/>
                  </a:lnTo>
                  <a:lnTo>
                    <a:pt x="711" y="1747"/>
                  </a:lnTo>
                  <a:lnTo>
                    <a:pt x="698" y="1759"/>
                  </a:lnTo>
                  <a:lnTo>
                    <a:pt x="683" y="1773"/>
                  </a:lnTo>
                  <a:lnTo>
                    <a:pt x="669" y="1789"/>
                  </a:lnTo>
                  <a:lnTo>
                    <a:pt x="654" y="1807"/>
                  </a:lnTo>
                  <a:lnTo>
                    <a:pt x="639" y="1828"/>
                  </a:lnTo>
                  <a:lnTo>
                    <a:pt x="626" y="1851"/>
                  </a:lnTo>
                  <a:lnTo>
                    <a:pt x="617" y="1875"/>
                  </a:lnTo>
                  <a:lnTo>
                    <a:pt x="611" y="1901"/>
                  </a:lnTo>
                  <a:lnTo>
                    <a:pt x="608" y="1927"/>
                  </a:lnTo>
                  <a:lnTo>
                    <a:pt x="608" y="2149"/>
                  </a:lnTo>
                  <a:lnTo>
                    <a:pt x="19" y="2149"/>
                  </a:lnTo>
                  <a:lnTo>
                    <a:pt x="18" y="1946"/>
                  </a:lnTo>
                  <a:lnTo>
                    <a:pt x="14" y="1891"/>
                  </a:lnTo>
                  <a:lnTo>
                    <a:pt x="6" y="1835"/>
                  </a:lnTo>
                  <a:lnTo>
                    <a:pt x="2" y="1814"/>
                  </a:lnTo>
                  <a:lnTo>
                    <a:pt x="0" y="1791"/>
                  </a:lnTo>
                  <a:lnTo>
                    <a:pt x="0" y="1765"/>
                  </a:lnTo>
                  <a:lnTo>
                    <a:pt x="1" y="1740"/>
                  </a:lnTo>
                  <a:lnTo>
                    <a:pt x="4" y="1717"/>
                  </a:lnTo>
                  <a:lnTo>
                    <a:pt x="6" y="1696"/>
                  </a:lnTo>
                  <a:lnTo>
                    <a:pt x="10" y="1680"/>
                  </a:lnTo>
                  <a:lnTo>
                    <a:pt x="23" y="1628"/>
                  </a:lnTo>
                  <a:lnTo>
                    <a:pt x="40" y="1577"/>
                  </a:lnTo>
                  <a:lnTo>
                    <a:pt x="60" y="1531"/>
                  </a:lnTo>
                  <a:lnTo>
                    <a:pt x="83" y="1486"/>
                  </a:lnTo>
                  <a:lnTo>
                    <a:pt x="107" y="1445"/>
                  </a:lnTo>
                  <a:lnTo>
                    <a:pt x="133" y="1406"/>
                  </a:lnTo>
                  <a:lnTo>
                    <a:pt x="159" y="1370"/>
                  </a:lnTo>
                  <a:lnTo>
                    <a:pt x="186" y="1336"/>
                  </a:lnTo>
                  <a:lnTo>
                    <a:pt x="212" y="1306"/>
                  </a:lnTo>
                  <a:lnTo>
                    <a:pt x="237" y="1278"/>
                  </a:lnTo>
                  <a:lnTo>
                    <a:pt x="263" y="1254"/>
                  </a:lnTo>
                  <a:lnTo>
                    <a:pt x="285" y="1233"/>
                  </a:lnTo>
                  <a:lnTo>
                    <a:pt x="306" y="1215"/>
                  </a:lnTo>
                  <a:lnTo>
                    <a:pt x="324" y="1200"/>
                  </a:lnTo>
                  <a:lnTo>
                    <a:pt x="339" y="1188"/>
                  </a:lnTo>
                  <a:lnTo>
                    <a:pt x="350" y="1180"/>
                  </a:lnTo>
                  <a:lnTo>
                    <a:pt x="358" y="1174"/>
                  </a:lnTo>
                  <a:lnTo>
                    <a:pt x="362" y="1171"/>
                  </a:lnTo>
                  <a:lnTo>
                    <a:pt x="369" y="1166"/>
                  </a:lnTo>
                  <a:lnTo>
                    <a:pt x="380" y="1159"/>
                  </a:lnTo>
                  <a:lnTo>
                    <a:pt x="394" y="1150"/>
                  </a:lnTo>
                  <a:lnTo>
                    <a:pt x="411" y="1142"/>
                  </a:lnTo>
                  <a:lnTo>
                    <a:pt x="434" y="1131"/>
                  </a:lnTo>
                  <a:lnTo>
                    <a:pt x="459" y="1121"/>
                  </a:lnTo>
                  <a:lnTo>
                    <a:pt x="488" y="1110"/>
                  </a:lnTo>
                  <a:lnTo>
                    <a:pt x="522" y="1100"/>
                  </a:lnTo>
                  <a:lnTo>
                    <a:pt x="560" y="1089"/>
                  </a:lnTo>
                  <a:lnTo>
                    <a:pt x="603" y="1079"/>
                  </a:lnTo>
                  <a:lnTo>
                    <a:pt x="652" y="1069"/>
                  </a:lnTo>
                  <a:lnTo>
                    <a:pt x="705" y="1062"/>
                  </a:lnTo>
                  <a:lnTo>
                    <a:pt x="764" y="1054"/>
                  </a:lnTo>
                  <a:lnTo>
                    <a:pt x="828" y="1049"/>
                  </a:lnTo>
                  <a:lnTo>
                    <a:pt x="846" y="1045"/>
                  </a:lnTo>
                  <a:lnTo>
                    <a:pt x="864" y="1034"/>
                  </a:lnTo>
                  <a:lnTo>
                    <a:pt x="881" y="1024"/>
                  </a:lnTo>
                  <a:lnTo>
                    <a:pt x="902" y="1009"/>
                  </a:lnTo>
                  <a:lnTo>
                    <a:pt x="922" y="994"/>
                  </a:lnTo>
                  <a:lnTo>
                    <a:pt x="940" y="977"/>
                  </a:lnTo>
                  <a:lnTo>
                    <a:pt x="959" y="955"/>
                  </a:lnTo>
                  <a:lnTo>
                    <a:pt x="979" y="933"/>
                  </a:lnTo>
                  <a:lnTo>
                    <a:pt x="999" y="911"/>
                  </a:lnTo>
                  <a:lnTo>
                    <a:pt x="1018" y="887"/>
                  </a:lnTo>
                  <a:lnTo>
                    <a:pt x="1059" y="834"/>
                  </a:lnTo>
                  <a:lnTo>
                    <a:pt x="1099" y="788"/>
                  </a:lnTo>
                  <a:lnTo>
                    <a:pt x="1137" y="749"/>
                  </a:lnTo>
                  <a:lnTo>
                    <a:pt x="1175" y="716"/>
                  </a:lnTo>
                  <a:lnTo>
                    <a:pt x="1210" y="687"/>
                  </a:lnTo>
                  <a:lnTo>
                    <a:pt x="1243" y="665"/>
                  </a:lnTo>
                  <a:lnTo>
                    <a:pt x="1273" y="647"/>
                  </a:lnTo>
                  <a:lnTo>
                    <a:pt x="1299" y="633"/>
                  </a:lnTo>
                  <a:lnTo>
                    <a:pt x="1322" y="622"/>
                  </a:lnTo>
                  <a:lnTo>
                    <a:pt x="1341" y="615"/>
                  </a:lnTo>
                  <a:lnTo>
                    <a:pt x="1355" y="610"/>
                  </a:lnTo>
                  <a:lnTo>
                    <a:pt x="1364" y="606"/>
                  </a:lnTo>
                  <a:lnTo>
                    <a:pt x="1372" y="603"/>
                  </a:lnTo>
                  <a:lnTo>
                    <a:pt x="1383" y="602"/>
                  </a:lnTo>
                  <a:lnTo>
                    <a:pt x="1394" y="601"/>
                  </a:lnTo>
                  <a:lnTo>
                    <a:pt x="1407" y="602"/>
                  </a:lnTo>
                  <a:lnTo>
                    <a:pt x="1420" y="604"/>
                  </a:lnTo>
                  <a:lnTo>
                    <a:pt x="1433" y="607"/>
                  </a:lnTo>
                  <a:lnTo>
                    <a:pt x="1445" y="613"/>
                  </a:lnTo>
                  <a:lnTo>
                    <a:pt x="1456" y="619"/>
                  </a:lnTo>
                  <a:lnTo>
                    <a:pt x="1465" y="626"/>
                  </a:lnTo>
                  <a:lnTo>
                    <a:pt x="1471" y="636"/>
                  </a:lnTo>
                  <a:lnTo>
                    <a:pt x="1474" y="647"/>
                  </a:lnTo>
                  <a:lnTo>
                    <a:pt x="1473" y="660"/>
                  </a:lnTo>
                  <a:lnTo>
                    <a:pt x="1469" y="675"/>
                  </a:lnTo>
                  <a:lnTo>
                    <a:pt x="1459" y="691"/>
                  </a:lnTo>
                  <a:lnTo>
                    <a:pt x="1456" y="694"/>
                  </a:lnTo>
                  <a:lnTo>
                    <a:pt x="1451" y="700"/>
                  </a:lnTo>
                  <a:lnTo>
                    <a:pt x="1444" y="711"/>
                  </a:lnTo>
                  <a:lnTo>
                    <a:pt x="1434" y="723"/>
                  </a:lnTo>
                  <a:lnTo>
                    <a:pt x="1422" y="740"/>
                  </a:lnTo>
                  <a:lnTo>
                    <a:pt x="1409" y="758"/>
                  </a:lnTo>
                  <a:lnTo>
                    <a:pt x="1394" y="778"/>
                  </a:lnTo>
                  <a:lnTo>
                    <a:pt x="1378" y="800"/>
                  </a:lnTo>
                  <a:lnTo>
                    <a:pt x="1363" y="822"/>
                  </a:lnTo>
                  <a:lnTo>
                    <a:pt x="1347" y="844"/>
                  </a:lnTo>
                  <a:lnTo>
                    <a:pt x="1332" y="865"/>
                  </a:lnTo>
                  <a:lnTo>
                    <a:pt x="1317" y="886"/>
                  </a:lnTo>
                  <a:lnTo>
                    <a:pt x="1302" y="906"/>
                  </a:lnTo>
                  <a:lnTo>
                    <a:pt x="1290" y="924"/>
                  </a:lnTo>
                  <a:lnTo>
                    <a:pt x="1279" y="940"/>
                  </a:lnTo>
                  <a:lnTo>
                    <a:pt x="1271" y="952"/>
                  </a:lnTo>
                  <a:lnTo>
                    <a:pt x="1264" y="962"/>
                  </a:lnTo>
                  <a:lnTo>
                    <a:pt x="1261" y="967"/>
                  </a:lnTo>
                  <a:lnTo>
                    <a:pt x="1248" y="986"/>
                  </a:lnTo>
                  <a:lnTo>
                    <a:pt x="1235" y="1002"/>
                  </a:lnTo>
                  <a:lnTo>
                    <a:pt x="1221" y="1016"/>
                  </a:lnTo>
                  <a:lnTo>
                    <a:pt x="1208" y="1029"/>
                  </a:lnTo>
                  <a:lnTo>
                    <a:pt x="1194" y="1043"/>
                  </a:lnTo>
                  <a:lnTo>
                    <a:pt x="1162" y="1077"/>
                  </a:lnTo>
                  <a:lnTo>
                    <a:pt x="1131" y="1110"/>
                  </a:lnTo>
                  <a:lnTo>
                    <a:pt x="1133" y="1109"/>
                  </a:lnTo>
                  <a:lnTo>
                    <a:pt x="1139" y="1105"/>
                  </a:lnTo>
                  <a:lnTo>
                    <a:pt x="1150" y="1099"/>
                  </a:lnTo>
                  <a:lnTo>
                    <a:pt x="1162" y="1091"/>
                  </a:lnTo>
                  <a:lnTo>
                    <a:pt x="1176" y="1082"/>
                  </a:lnTo>
                  <a:lnTo>
                    <a:pt x="1193" y="1072"/>
                  </a:lnTo>
                  <a:lnTo>
                    <a:pt x="1209" y="1062"/>
                  </a:lnTo>
                  <a:lnTo>
                    <a:pt x="1225" y="1050"/>
                  </a:lnTo>
                  <a:lnTo>
                    <a:pt x="1240" y="1040"/>
                  </a:lnTo>
                  <a:lnTo>
                    <a:pt x="1255" y="1029"/>
                  </a:lnTo>
                  <a:lnTo>
                    <a:pt x="1267" y="1020"/>
                  </a:lnTo>
                  <a:lnTo>
                    <a:pt x="1275" y="1011"/>
                  </a:lnTo>
                  <a:lnTo>
                    <a:pt x="1286" y="997"/>
                  </a:lnTo>
                  <a:lnTo>
                    <a:pt x="1294" y="979"/>
                  </a:lnTo>
                  <a:lnTo>
                    <a:pt x="1304" y="963"/>
                  </a:lnTo>
                  <a:lnTo>
                    <a:pt x="1339" y="908"/>
                  </a:lnTo>
                  <a:lnTo>
                    <a:pt x="1363" y="875"/>
                  </a:lnTo>
                  <a:lnTo>
                    <a:pt x="1387" y="842"/>
                  </a:lnTo>
                  <a:lnTo>
                    <a:pt x="1452" y="761"/>
                  </a:lnTo>
                  <a:lnTo>
                    <a:pt x="1473" y="736"/>
                  </a:lnTo>
                  <a:lnTo>
                    <a:pt x="1492" y="711"/>
                  </a:lnTo>
                  <a:lnTo>
                    <a:pt x="1504" y="687"/>
                  </a:lnTo>
                  <a:lnTo>
                    <a:pt x="1511" y="666"/>
                  </a:lnTo>
                  <a:lnTo>
                    <a:pt x="1513" y="647"/>
                  </a:lnTo>
                  <a:lnTo>
                    <a:pt x="1511" y="631"/>
                  </a:lnTo>
                  <a:lnTo>
                    <a:pt x="1505" y="615"/>
                  </a:lnTo>
                  <a:lnTo>
                    <a:pt x="1496" y="601"/>
                  </a:lnTo>
                  <a:lnTo>
                    <a:pt x="1485" y="590"/>
                  </a:lnTo>
                  <a:lnTo>
                    <a:pt x="1471" y="580"/>
                  </a:lnTo>
                  <a:lnTo>
                    <a:pt x="1456" y="573"/>
                  </a:lnTo>
                  <a:lnTo>
                    <a:pt x="1441" y="569"/>
                  </a:lnTo>
                  <a:lnTo>
                    <a:pt x="1425" y="565"/>
                  </a:lnTo>
                  <a:lnTo>
                    <a:pt x="1425" y="560"/>
                  </a:lnTo>
                  <a:lnTo>
                    <a:pt x="1427" y="549"/>
                  </a:lnTo>
                  <a:lnTo>
                    <a:pt x="1429" y="533"/>
                  </a:lnTo>
                  <a:lnTo>
                    <a:pt x="1431" y="512"/>
                  </a:lnTo>
                  <a:lnTo>
                    <a:pt x="1433" y="489"/>
                  </a:lnTo>
                  <a:lnTo>
                    <a:pt x="1436" y="462"/>
                  </a:lnTo>
                  <a:lnTo>
                    <a:pt x="1440" y="434"/>
                  </a:lnTo>
                  <a:lnTo>
                    <a:pt x="1443" y="406"/>
                  </a:lnTo>
                  <a:lnTo>
                    <a:pt x="1446" y="376"/>
                  </a:lnTo>
                  <a:lnTo>
                    <a:pt x="1449" y="348"/>
                  </a:lnTo>
                  <a:lnTo>
                    <a:pt x="1452" y="321"/>
                  </a:lnTo>
                  <a:lnTo>
                    <a:pt x="1454" y="297"/>
                  </a:lnTo>
                  <a:lnTo>
                    <a:pt x="1456" y="276"/>
                  </a:lnTo>
                  <a:lnTo>
                    <a:pt x="1459" y="260"/>
                  </a:lnTo>
                  <a:lnTo>
                    <a:pt x="1460" y="249"/>
                  </a:lnTo>
                  <a:lnTo>
                    <a:pt x="1464" y="211"/>
                  </a:lnTo>
                  <a:lnTo>
                    <a:pt x="1468" y="176"/>
                  </a:lnTo>
                  <a:lnTo>
                    <a:pt x="1473" y="145"/>
                  </a:lnTo>
                  <a:lnTo>
                    <a:pt x="1480" y="114"/>
                  </a:lnTo>
                  <a:lnTo>
                    <a:pt x="1487" y="88"/>
                  </a:lnTo>
                  <a:lnTo>
                    <a:pt x="1496" y="64"/>
                  </a:lnTo>
                  <a:lnTo>
                    <a:pt x="1508" y="43"/>
                  </a:lnTo>
                  <a:lnTo>
                    <a:pt x="1523" y="26"/>
                  </a:lnTo>
                  <a:lnTo>
                    <a:pt x="1540" y="12"/>
                  </a:lnTo>
                  <a:lnTo>
                    <a:pt x="1560" y="3"/>
                  </a:lnTo>
                  <a:lnTo>
                    <a:pt x="15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6CF8E9D4-645F-DC49-3DAE-D84B9BE0ACD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" y="915"/>
              <a:ext cx="208" cy="187"/>
            </a:xfrm>
            <a:custGeom>
              <a:avLst/>
              <a:gdLst>
                <a:gd name="T0" fmla="*/ 573 w 2083"/>
                <a:gd name="T1" fmla="*/ 186 h 1866"/>
                <a:gd name="T2" fmla="*/ 420 w 2083"/>
                <a:gd name="T3" fmla="*/ 244 h 1866"/>
                <a:gd name="T4" fmla="*/ 299 w 2083"/>
                <a:gd name="T5" fmla="*/ 345 h 1866"/>
                <a:gd name="T6" fmla="*/ 218 w 2083"/>
                <a:gd name="T7" fmla="*/ 478 h 1866"/>
                <a:gd name="T8" fmla="*/ 190 w 2083"/>
                <a:gd name="T9" fmla="*/ 633 h 1866"/>
                <a:gd name="T10" fmla="*/ 215 w 2083"/>
                <a:gd name="T11" fmla="*/ 695 h 1866"/>
                <a:gd name="T12" fmla="*/ 276 w 2083"/>
                <a:gd name="T13" fmla="*/ 720 h 1866"/>
                <a:gd name="T14" fmla="*/ 339 w 2083"/>
                <a:gd name="T15" fmla="*/ 695 h 1866"/>
                <a:gd name="T16" fmla="*/ 364 w 2083"/>
                <a:gd name="T17" fmla="*/ 633 h 1866"/>
                <a:gd name="T18" fmla="*/ 389 w 2083"/>
                <a:gd name="T19" fmla="*/ 521 h 1866"/>
                <a:gd name="T20" fmla="*/ 459 w 2083"/>
                <a:gd name="T21" fmla="*/ 431 h 1866"/>
                <a:gd name="T22" fmla="*/ 561 w 2083"/>
                <a:gd name="T23" fmla="*/ 369 h 1866"/>
                <a:gd name="T24" fmla="*/ 687 w 2083"/>
                <a:gd name="T25" fmla="*/ 347 h 1866"/>
                <a:gd name="T26" fmla="*/ 748 w 2083"/>
                <a:gd name="T27" fmla="*/ 321 h 1866"/>
                <a:gd name="T28" fmla="*/ 774 w 2083"/>
                <a:gd name="T29" fmla="*/ 259 h 1866"/>
                <a:gd name="T30" fmla="*/ 748 w 2083"/>
                <a:gd name="T31" fmla="*/ 198 h 1866"/>
                <a:gd name="T32" fmla="*/ 687 w 2083"/>
                <a:gd name="T33" fmla="*/ 173 h 1866"/>
                <a:gd name="T34" fmla="*/ 738 w 2083"/>
                <a:gd name="T35" fmla="*/ 11 h 1866"/>
                <a:gd name="T36" fmla="*/ 899 w 2083"/>
                <a:gd name="T37" fmla="*/ 61 h 1866"/>
                <a:gd name="T38" fmla="*/ 1042 w 2083"/>
                <a:gd name="T39" fmla="*/ 150 h 1866"/>
                <a:gd name="T40" fmla="*/ 1184 w 2083"/>
                <a:gd name="T41" fmla="*/ 61 h 1866"/>
                <a:gd name="T42" fmla="*/ 1345 w 2083"/>
                <a:gd name="T43" fmla="*/ 11 h 1866"/>
                <a:gd name="T44" fmla="*/ 1484 w 2083"/>
                <a:gd name="T45" fmla="*/ 2 h 1866"/>
                <a:gd name="T46" fmla="*/ 1645 w 2083"/>
                <a:gd name="T47" fmla="*/ 27 h 1866"/>
                <a:gd name="T48" fmla="*/ 1811 w 2083"/>
                <a:gd name="T49" fmla="*/ 90 h 1866"/>
                <a:gd name="T50" fmla="*/ 1938 w 2083"/>
                <a:gd name="T51" fmla="*/ 189 h 1866"/>
                <a:gd name="T52" fmla="*/ 2029 w 2083"/>
                <a:gd name="T53" fmla="*/ 321 h 1866"/>
                <a:gd name="T54" fmla="*/ 2077 w 2083"/>
                <a:gd name="T55" fmla="*/ 480 h 1866"/>
                <a:gd name="T56" fmla="*/ 2080 w 2083"/>
                <a:gd name="T57" fmla="*/ 664 h 1866"/>
                <a:gd name="T58" fmla="*/ 2040 w 2083"/>
                <a:gd name="T59" fmla="*/ 842 h 1866"/>
                <a:gd name="T60" fmla="*/ 1950 w 2083"/>
                <a:gd name="T61" fmla="*/ 1011 h 1866"/>
                <a:gd name="T62" fmla="*/ 1820 w 2083"/>
                <a:gd name="T63" fmla="*/ 1180 h 1866"/>
                <a:gd name="T64" fmla="*/ 1667 w 2083"/>
                <a:gd name="T65" fmla="*/ 1348 h 1866"/>
                <a:gd name="T66" fmla="*/ 1504 w 2083"/>
                <a:gd name="T67" fmla="*/ 1508 h 1866"/>
                <a:gd name="T68" fmla="*/ 1395 w 2083"/>
                <a:gd name="T69" fmla="*/ 1611 h 1866"/>
                <a:gd name="T70" fmla="*/ 1371 w 2083"/>
                <a:gd name="T71" fmla="*/ 1635 h 1866"/>
                <a:gd name="T72" fmla="*/ 1330 w 2083"/>
                <a:gd name="T73" fmla="*/ 1676 h 1866"/>
                <a:gd name="T74" fmla="*/ 1281 w 2083"/>
                <a:gd name="T75" fmla="*/ 1723 h 1866"/>
                <a:gd name="T76" fmla="*/ 1237 w 2083"/>
                <a:gd name="T77" fmla="*/ 1765 h 1866"/>
                <a:gd name="T78" fmla="*/ 1200 w 2083"/>
                <a:gd name="T79" fmla="*/ 1798 h 1866"/>
                <a:gd name="T80" fmla="*/ 1132 w 2083"/>
                <a:gd name="T81" fmla="*/ 1842 h 1866"/>
                <a:gd name="T82" fmla="*/ 1042 w 2083"/>
                <a:gd name="T83" fmla="*/ 1866 h 1866"/>
                <a:gd name="T84" fmla="*/ 952 w 2083"/>
                <a:gd name="T85" fmla="*/ 1842 h 1866"/>
                <a:gd name="T86" fmla="*/ 884 w 2083"/>
                <a:gd name="T87" fmla="*/ 1798 h 1866"/>
                <a:gd name="T88" fmla="*/ 846 w 2083"/>
                <a:gd name="T89" fmla="*/ 1765 h 1866"/>
                <a:gd name="T90" fmla="*/ 803 w 2083"/>
                <a:gd name="T91" fmla="*/ 1723 h 1866"/>
                <a:gd name="T92" fmla="*/ 753 w 2083"/>
                <a:gd name="T93" fmla="*/ 1676 h 1866"/>
                <a:gd name="T94" fmla="*/ 712 w 2083"/>
                <a:gd name="T95" fmla="*/ 1635 h 1866"/>
                <a:gd name="T96" fmla="*/ 688 w 2083"/>
                <a:gd name="T97" fmla="*/ 1611 h 1866"/>
                <a:gd name="T98" fmla="*/ 579 w 2083"/>
                <a:gd name="T99" fmla="*/ 1508 h 1866"/>
                <a:gd name="T100" fmla="*/ 416 w 2083"/>
                <a:gd name="T101" fmla="*/ 1348 h 1866"/>
                <a:gd name="T102" fmla="*/ 263 w 2083"/>
                <a:gd name="T103" fmla="*/ 1180 h 1866"/>
                <a:gd name="T104" fmla="*/ 133 w 2083"/>
                <a:gd name="T105" fmla="*/ 1011 h 1866"/>
                <a:gd name="T106" fmla="*/ 43 w 2083"/>
                <a:gd name="T107" fmla="*/ 842 h 1866"/>
                <a:gd name="T108" fmla="*/ 3 w 2083"/>
                <a:gd name="T109" fmla="*/ 664 h 1866"/>
                <a:gd name="T110" fmla="*/ 6 w 2083"/>
                <a:gd name="T111" fmla="*/ 480 h 1866"/>
                <a:gd name="T112" fmla="*/ 54 w 2083"/>
                <a:gd name="T113" fmla="*/ 321 h 1866"/>
                <a:gd name="T114" fmla="*/ 145 w 2083"/>
                <a:gd name="T115" fmla="*/ 189 h 1866"/>
                <a:gd name="T116" fmla="*/ 272 w 2083"/>
                <a:gd name="T117" fmla="*/ 90 h 1866"/>
                <a:gd name="T118" fmla="*/ 438 w 2083"/>
                <a:gd name="T119" fmla="*/ 27 h 1866"/>
                <a:gd name="T120" fmla="*/ 599 w 2083"/>
                <a:gd name="T121" fmla="*/ 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83" h="1866">
                  <a:moveTo>
                    <a:pt x="687" y="173"/>
                  </a:moveTo>
                  <a:lnTo>
                    <a:pt x="629" y="176"/>
                  </a:lnTo>
                  <a:lnTo>
                    <a:pt x="573" y="186"/>
                  </a:lnTo>
                  <a:lnTo>
                    <a:pt x="519" y="199"/>
                  </a:lnTo>
                  <a:lnTo>
                    <a:pt x="468" y="219"/>
                  </a:lnTo>
                  <a:lnTo>
                    <a:pt x="420" y="244"/>
                  </a:lnTo>
                  <a:lnTo>
                    <a:pt x="376" y="274"/>
                  </a:lnTo>
                  <a:lnTo>
                    <a:pt x="336" y="308"/>
                  </a:lnTo>
                  <a:lnTo>
                    <a:pt x="299" y="345"/>
                  </a:lnTo>
                  <a:lnTo>
                    <a:pt x="267" y="386"/>
                  </a:lnTo>
                  <a:lnTo>
                    <a:pt x="241" y="431"/>
                  </a:lnTo>
                  <a:lnTo>
                    <a:pt x="218" y="478"/>
                  </a:lnTo>
                  <a:lnTo>
                    <a:pt x="203" y="527"/>
                  </a:lnTo>
                  <a:lnTo>
                    <a:pt x="193" y="579"/>
                  </a:lnTo>
                  <a:lnTo>
                    <a:pt x="190" y="633"/>
                  </a:lnTo>
                  <a:lnTo>
                    <a:pt x="193" y="656"/>
                  </a:lnTo>
                  <a:lnTo>
                    <a:pt x="202" y="677"/>
                  </a:lnTo>
                  <a:lnTo>
                    <a:pt x="215" y="695"/>
                  </a:lnTo>
                  <a:lnTo>
                    <a:pt x="233" y="708"/>
                  </a:lnTo>
                  <a:lnTo>
                    <a:pt x="253" y="717"/>
                  </a:lnTo>
                  <a:lnTo>
                    <a:pt x="276" y="720"/>
                  </a:lnTo>
                  <a:lnTo>
                    <a:pt x="300" y="717"/>
                  </a:lnTo>
                  <a:lnTo>
                    <a:pt x="321" y="708"/>
                  </a:lnTo>
                  <a:lnTo>
                    <a:pt x="339" y="695"/>
                  </a:lnTo>
                  <a:lnTo>
                    <a:pt x="352" y="677"/>
                  </a:lnTo>
                  <a:lnTo>
                    <a:pt x="361" y="656"/>
                  </a:lnTo>
                  <a:lnTo>
                    <a:pt x="364" y="633"/>
                  </a:lnTo>
                  <a:lnTo>
                    <a:pt x="367" y="594"/>
                  </a:lnTo>
                  <a:lnTo>
                    <a:pt x="376" y="557"/>
                  </a:lnTo>
                  <a:lnTo>
                    <a:pt x="389" y="521"/>
                  </a:lnTo>
                  <a:lnTo>
                    <a:pt x="408" y="488"/>
                  </a:lnTo>
                  <a:lnTo>
                    <a:pt x="431" y="458"/>
                  </a:lnTo>
                  <a:lnTo>
                    <a:pt x="459" y="431"/>
                  </a:lnTo>
                  <a:lnTo>
                    <a:pt x="489" y="406"/>
                  </a:lnTo>
                  <a:lnTo>
                    <a:pt x="524" y="385"/>
                  </a:lnTo>
                  <a:lnTo>
                    <a:pt x="561" y="369"/>
                  </a:lnTo>
                  <a:lnTo>
                    <a:pt x="601" y="357"/>
                  </a:lnTo>
                  <a:lnTo>
                    <a:pt x="643" y="349"/>
                  </a:lnTo>
                  <a:lnTo>
                    <a:pt x="687" y="347"/>
                  </a:lnTo>
                  <a:lnTo>
                    <a:pt x="710" y="343"/>
                  </a:lnTo>
                  <a:lnTo>
                    <a:pt x="731" y="335"/>
                  </a:lnTo>
                  <a:lnTo>
                    <a:pt x="748" y="321"/>
                  </a:lnTo>
                  <a:lnTo>
                    <a:pt x="762" y="303"/>
                  </a:lnTo>
                  <a:lnTo>
                    <a:pt x="771" y="282"/>
                  </a:lnTo>
                  <a:lnTo>
                    <a:pt x="774" y="259"/>
                  </a:lnTo>
                  <a:lnTo>
                    <a:pt x="771" y="236"/>
                  </a:lnTo>
                  <a:lnTo>
                    <a:pt x="762" y="216"/>
                  </a:lnTo>
                  <a:lnTo>
                    <a:pt x="748" y="198"/>
                  </a:lnTo>
                  <a:lnTo>
                    <a:pt x="731" y="185"/>
                  </a:lnTo>
                  <a:lnTo>
                    <a:pt x="710" y="176"/>
                  </a:lnTo>
                  <a:lnTo>
                    <a:pt x="687" y="173"/>
                  </a:lnTo>
                  <a:close/>
                  <a:moveTo>
                    <a:pt x="627" y="0"/>
                  </a:moveTo>
                  <a:lnTo>
                    <a:pt x="682" y="4"/>
                  </a:lnTo>
                  <a:lnTo>
                    <a:pt x="738" y="11"/>
                  </a:lnTo>
                  <a:lnTo>
                    <a:pt x="793" y="24"/>
                  </a:lnTo>
                  <a:lnTo>
                    <a:pt x="847" y="40"/>
                  </a:lnTo>
                  <a:lnTo>
                    <a:pt x="899" y="61"/>
                  </a:lnTo>
                  <a:lnTo>
                    <a:pt x="949" y="87"/>
                  </a:lnTo>
                  <a:lnTo>
                    <a:pt x="997" y="116"/>
                  </a:lnTo>
                  <a:lnTo>
                    <a:pt x="1042" y="150"/>
                  </a:lnTo>
                  <a:lnTo>
                    <a:pt x="1086" y="116"/>
                  </a:lnTo>
                  <a:lnTo>
                    <a:pt x="1134" y="87"/>
                  </a:lnTo>
                  <a:lnTo>
                    <a:pt x="1184" y="61"/>
                  </a:lnTo>
                  <a:lnTo>
                    <a:pt x="1236" y="40"/>
                  </a:lnTo>
                  <a:lnTo>
                    <a:pt x="1290" y="24"/>
                  </a:lnTo>
                  <a:lnTo>
                    <a:pt x="1345" y="11"/>
                  </a:lnTo>
                  <a:lnTo>
                    <a:pt x="1401" y="4"/>
                  </a:lnTo>
                  <a:lnTo>
                    <a:pt x="1456" y="0"/>
                  </a:lnTo>
                  <a:lnTo>
                    <a:pt x="1484" y="2"/>
                  </a:lnTo>
                  <a:lnTo>
                    <a:pt x="1513" y="4"/>
                  </a:lnTo>
                  <a:lnTo>
                    <a:pt x="1582" y="13"/>
                  </a:lnTo>
                  <a:lnTo>
                    <a:pt x="1645" y="27"/>
                  </a:lnTo>
                  <a:lnTo>
                    <a:pt x="1704" y="44"/>
                  </a:lnTo>
                  <a:lnTo>
                    <a:pt x="1759" y="65"/>
                  </a:lnTo>
                  <a:lnTo>
                    <a:pt x="1811" y="90"/>
                  </a:lnTo>
                  <a:lnTo>
                    <a:pt x="1857" y="118"/>
                  </a:lnTo>
                  <a:lnTo>
                    <a:pt x="1900" y="152"/>
                  </a:lnTo>
                  <a:lnTo>
                    <a:pt x="1938" y="189"/>
                  </a:lnTo>
                  <a:lnTo>
                    <a:pt x="1973" y="230"/>
                  </a:lnTo>
                  <a:lnTo>
                    <a:pt x="2004" y="274"/>
                  </a:lnTo>
                  <a:lnTo>
                    <a:pt x="2029" y="321"/>
                  </a:lnTo>
                  <a:lnTo>
                    <a:pt x="2050" y="371"/>
                  </a:lnTo>
                  <a:lnTo>
                    <a:pt x="2066" y="424"/>
                  </a:lnTo>
                  <a:lnTo>
                    <a:pt x="2077" y="480"/>
                  </a:lnTo>
                  <a:lnTo>
                    <a:pt x="2082" y="539"/>
                  </a:lnTo>
                  <a:lnTo>
                    <a:pt x="2083" y="600"/>
                  </a:lnTo>
                  <a:lnTo>
                    <a:pt x="2080" y="664"/>
                  </a:lnTo>
                  <a:lnTo>
                    <a:pt x="2071" y="731"/>
                  </a:lnTo>
                  <a:lnTo>
                    <a:pt x="2059" y="786"/>
                  </a:lnTo>
                  <a:lnTo>
                    <a:pt x="2040" y="842"/>
                  </a:lnTo>
                  <a:lnTo>
                    <a:pt x="2015" y="898"/>
                  </a:lnTo>
                  <a:lnTo>
                    <a:pt x="1985" y="954"/>
                  </a:lnTo>
                  <a:lnTo>
                    <a:pt x="1950" y="1011"/>
                  </a:lnTo>
                  <a:lnTo>
                    <a:pt x="1910" y="1067"/>
                  </a:lnTo>
                  <a:lnTo>
                    <a:pt x="1867" y="1124"/>
                  </a:lnTo>
                  <a:lnTo>
                    <a:pt x="1820" y="1180"/>
                  </a:lnTo>
                  <a:lnTo>
                    <a:pt x="1772" y="1237"/>
                  </a:lnTo>
                  <a:lnTo>
                    <a:pt x="1720" y="1293"/>
                  </a:lnTo>
                  <a:lnTo>
                    <a:pt x="1667" y="1348"/>
                  </a:lnTo>
                  <a:lnTo>
                    <a:pt x="1614" y="1402"/>
                  </a:lnTo>
                  <a:lnTo>
                    <a:pt x="1559" y="1456"/>
                  </a:lnTo>
                  <a:lnTo>
                    <a:pt x="1504" y="1508"/>
                  </a:lnTo>
                  <a:lnTo>
                    <a:pt x="1450" y="1559"/>
                  </a:lnTo>
                  <a:lnTo>
                    <a:pt x="1396" y="1610"/>
                  </a:lnTo>
                  <a:lnTo>
                    <a:pt x="1395" y="1611"/>
                  </a:lnTo>
                  <a:lnTo>
                    <a:pt x="1390" y="1616"/>
                  </a:lnTo>
                  <a:lnTo>
                    <a:pt x="1382" y="1624"/>
                  </a:lnTo>
                  <a:lnTo>
                    <a:pt x="1371" y="1635"/>
                  </a:lnTo>
                  <a:lnTo>
                    <a:pt x="1359" y="1646"/>
                  </a:lnTo>
                  <a:lnTo>
                    <a:pt x="1345" y="1660"/>
                  </a:lnTo>
                  <a:lnTo>
                    <a:pt x="1330" y="1676"/>
                  </a:lnTo>
                  <a:lnTo>
                    <a:pt x="1314" y="1692"/>
                  </a:lnTo>
                  <a:lnTo>
                    <a:pt x="1297" y="1707"/>
                  </a:lnTo>
                  <a:lnTo>
                    <a:pt x="1281" y="1723"/>
                  </a:lnTo>
                  <a:lnTo>
                    <a:pt x="1266" y="1738"/>
                  </a:lnTo>
                  <a:lnTo>
                    <a:pt x="1251" y="1753"/>
                  </a:lnTo>
                  <a:lnTo>
                    <a:pt x="1237" y="1765"/>
                  </a:lnTo>
                  <a:lnTo>
                    <a:pt x="1226" y="1776"/>
                  </a:lnTo>
                  <a:lnTo>
                    <a:pt x="1215" y="1784"/>
                  </a:lnTo>
                  <a:lnTo>
                    <a:pt x="1200" y="1798"/>
                  </a:lnTo>
                  <a:lnTo>
                    <a:pt x="1180" y="1813"/>
                  </a:lnTo>
                  <a:lnTo>
                    <a:pt x="1157" y="1828"/>
                  </a:lnTo>
                  <a:lnTo>
                    <a:pt x="1132" y="1842"/>
                  </a:lnTo>
                  <a:lnTo>
                    <a:pt x="1103" y="1855"/>
                  </a:lnTo>
                  <a:lnTo>
                    <a:pt x="1073" y="1863"/>
                  </a:lnTo>
                  <a:lnTo>
                    <a:pt x="1042" y="1866"/>
                  </a:lnTo>
                  <a:lnTo>
                    <a:pt x="1010" y="1863"/>
                  </a:lnTo>
                  <a:lnTo>
                    <a:pt x="980" y="1855"/>
                  </a:lnTo>
                  <a:lnTo>
                    <a:pt x="952" y="1842"/>
                  </a:lnTo>
                  <a:lnTo>
                    <a:pt x="926" y="1828"/>
                  </a:lnTo>
                  <a:lnTo>
                    <a:pt x="903" y="1813"/>
                  </a:lnTo>
                  <a:lnTo>
                    <a:pt x="884" y="1798"/>
                  </a:lnTo>
                  <a:lnTo>
                    <a:pt x="868" y="1784"/>
                  </a:lnTo>
                  <a:lnTo>
                    <a:pt x="859" y="1776"/>
                  </a:lnTo>
                  <a:lnTo>
                    <a:pt x="846" y="1765"/>
                  </a:lnTo>
                  <a:lnTo>
                    <a:pt x="833" y="1753"/>
                  </a:lnTo>
                  <a:lnTo>
                    <a:pt x="818" y="1738"/>
                  </a:lnTo>
                  <a:lnTo>
                    <a:pt x="803" y="1723"/>
                  </a:lnTo>
                  <a:lnTo>
                    <a:pt x="786" y="1707"/>
                  </a:lnTo>
                  <a:lnTo>
                    <a:pt x="770" y="1692"/>
                  </a:lnTo>
                  <a:lnTo>
                    <a:pt x="753" y="1676"/>
                  </a:lnTo>
                  <a:lnTo>
                    <a:pt x="738" y="1660"/>
                  </a:lnTo>
                  <a:lnTo>
                    <a:pt x="725" y="1646"/>
                  </a:lnTo>
                  <a:lnTo>
                    <a:pt x="712" y="1635"/>
                  </a:lnTo>
                  <a:lnTo>
                    <a:pt x="701" y="1624"/>
                  </a:lnTo>
                  <a:lnTo>
                    <a:pt x="693" y="1616"/>
                  </a:lnTo>
                  <a:lnTo>
                    <a:pt x="688" y="1611"/>
                  </a:lnTo>
                  <a:lnTo>
                    <a:pt x="687" y="1610"/>
                  </a:lnTo>
                  <a:lnTo>
                    <a:pt x="633" y="1559"/>
                  </a:lnTo>
                  <a:lnTo>
                    <a:pt x="579" y="1508"/>
                  </a:lnTo>
                  <a:lnTo>
                    <a:pt x="524" y="1456"/>
                  </a:lnTo>
                  <a:lnTo>
                    <a:pt x="469" y="1402"/>
                  </a:lnTo>
                  <a:lnTo>
                    <a:pt x="416" y="1348"/>
                  </a:lnTo>
                  <a:lnTo>
                    <a:pt x="363" y="1293"/>
                  </a:lnTo>
                  <a:lnTo>
                    <a:pt x="311" y="1237"/>
                  </a:lnTo>
                  <a:lnTo>
                    <a:pt x="263" y="1180"/>
                  </a:lnTo>
                  <a:lnTo>
                    <a:pt x="216" y="1124"/>
                  </a:lnTo>
                  <a:lnTo>
                    <a:pt x="173" y="1068"/>
                  </a:lnTo>
                  <a:lnTo>
                    <a:pt x="133" y="1011"/>
                  </a:lnTo>
                  <a:lnTo>
                    <a:pt x="98" y="954"/>
                  </a:lnTo>
                  <a:lnTo>
                    <a:pt x="69" y="898"/>
                  </a:lnTo>
                  <a:lnTo>
                    <a:pt x="43" y="842"/>
                  </a:lnTo>
                  <a:lnTo>
                    <a:pt x="24" y="786"/>
                  </a:lnTo>
                  <a:lnTo>
                    <a:pt x="13" y="731"/>
                  </a:lnTo>
                  <a:lnTo>
                    <a:pt x="3" y="664"/>
                  </a:lnTo>
                  <a:lnTo>
                    <a:pt x="0" y="600"/>
                  </a:lnTo>
                  <a:lnTo>
                    <a:pt x="1" y="539"/>
                  </a:lnTo>
                  <a:lnTo>
                    <a:pt x="6" y="480"/>
                  </a:lnTo>
                  <a:lnTo>
                    <a:pt x="18" y="424"/>
                  </a:lnTo>
                  <a:lnTo>
                    <a:pt x="33" y="371"/>
                  </a:lnTo>
                  <a:lnTo>
                    <a:pt x="54" y="321"/>
                  </a:lnTo>
                  <a:lnTo>
                    <a:pt x="79" y="274"/>
                  </a:lnTo>
                  <a:lnTo>
                    <a:pt x="110" y="230"/>
                  </a:lnTo>
                  <a:lnTo>
                    <a:pt x="145" y="189"/>
                  </a:lnTo>
                  <a:lnTo>
                    <a:pt x="184" y="152"/>
                  </a:lnTo>
                  <a:lnTo>
                    <a:pt x="226" y="118"/>
                  </a:lnTo>
                  <a:lnTo>
                    <a:pt x="272" y="90"/>
                  </a:lnTo>
                  <a:lnTo>
                    <a:pt x="324" y="65"/>
                  </a:lnTo>
                  <a:lnTo>
                    <a:pt x="379" y="44"/>
                  </a:lnTo>
                  <a:lnTo>
                    <a:pt x="438" y="27"/>
                  </a:lnTo>
                  <a:lnTo>
                    <a:pt x="501" y="13"/>
                  </a:lnTo>
                  <a:lnTo>
                    <a:pt x="570" y="4"/>
                  </a:lnTo>
                  <a:lnTo>
                    <a:pt x="599" y="2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F3FC85-9429-12DD-F94E-C006DE4FB1BA}"/>
              </a:ext>
            </a:extLst>
          </p:cNvPr>
          <p:cNvGrpSpPr/>
          <p:nvPr/>
        </p:nvGrpSpPr>
        <p:grpSpPr>
          <a:xfrm>
            <a:off x="1117918" y="827196"/>
            <a:ext cx="9783737" cy="5453288"/>
            <a:chOff x="1117918" y="806136"/>
            <a:chExt cx="9783737" cy="5453288"/>
          </a:xfrm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6AB56030-874A-1376-1CA0-23FA415C5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318" y="2767644"/>
              <a:ext cx="3027337" cy="3491780"/>
            </a:xfrm>
            <a:prstGeom prst="roundRect">
              <a:avLst/>
            </a:prstGeom>
            <a:solidFill>
              <a:srgbClr val="3E90C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E6DEA80C-D5CE-18BB-D77B-A44730E5E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918" y="2767644"/>
              <a:ext cx="3027337" cy="3491780"/>
            </a:xfrm>
            <a:prstGeom prst="roundRect">
              <a:avLst/>
            </a:prstGeom>
            <a:solidFill>
              <a:srgbClr val="42558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94D0230C-9337-3666-729B-55C6F81B1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117" y="2767644"/>
              <a:ext cx="3027337" cy="3491780"/>
            </a:xfrm>
            <a:prstGeom prst="roundRect">
              <a:avLst/>
            </a:prstGeom>
            <a:solidFill>
              <a:srgbClr val="AAB1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b="1">
                <a:latin typeface="Wigrum"/>
              </a:endParaRPr>
            </a:p>
          </p:txBody>
        </p:sp>
        <p:grpSp>
          <p:nvGrpSpPr>
            <p:cNvPr id="42" name="Groupe 6">
              <a:extLst>
                <a:ext uri="{FF2B5EF4-FFF2-40B4-BE49-F238E27FC236}">
                  <a16:creationId xmlns:a16="http://schemas.microsoft.com/office/drawing/2014/main" id="{FC394DAF-ECC2-17FE-4351-1EA433259638}"/>
                </a:ext>
              </a:extLst>
            </p:cNvPr>
            <p:cNvGrpSpPr/>
            <p:nvPr/>
          </p:nvGrpSpPr>
          <p:grpSpPr>
            <a:xfrm>
              <a:off x="1371586" y="3255016"/>
              <a:ext cx="2520000" cy="2881204"/>
              <a:chOff x="6905372" y="390979"/>
              <a:chExt cx="2487430" cy="2881204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7EA8345-36BC-F7EF-384B-789ABBC0C557}"/>
                  </a:ext>
                </a:extLst>
              </p:cNvPr>
              <p:cNvSpPr/>
              <p:nvPr/>
            </p:nvSpPr>
            <p:spPr>
              <a:xfrm>
                <a:off x="6905372" y="1071581"/>
                <a:ext cx="2487430" cy="220060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Turn-key insurance plan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No cost to your organization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Easy to implement plan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Dedicated account manager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Omnichannel marketing approach tailored to your needs and priorities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Source of revenue to support your initiatives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BFC30-C3DF-387A-E656-4A0AB25BF9F9}"/>
                  </a:ext>
                </a:extLst>
              </p:cNvPr>
              <p:cNvSpPr txBox="1"/>
              <p:nvPr/>
            </p:nvSpPr>
            <p:spPr>
              <a:xfrm>
                <a:off x="6905372" y="390979"/>
                <a:ext cx="248743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i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Win</a:t>
                </a:r>
                <a:r>
                  <a:rPr lang="fr-CA" sz="1600" b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 </a:t>
                </a:r>
                <a:br>
                  <a:rPr lang="fr-CA" sz="1600" b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</a:br>
                <a:r>
                  <a:rPr lang="fr-CA" sz="1400" b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For </a:t>
                </a:r>
                <a:r>
                  <a:rPr lang="fr-CA" sz="1400" b="1" err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your</a:t>
                </a:r>
                <a:r>
                  <a:rPr lang="fr-CA" sz="1400" b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 </a:t>
                </a:r>
                <a:r>
                  <a:rPr lang="fr-CA" sz="1400" b="1" err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organization</a:t>
                </a:r>
                <a:endParaRPr lang="fr-CA" sz="1400" b="1">
                  <a:solidFill>
                    <a:schemeClr val="bg1"/>
                  </a:solidFill>
                  <a:latin typeface="Wigrum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43" name="Groupe 11">
              <a:extLst>
                <a:ext uri="{FF2B5EF4-FFF2-40B4-BE49-F238E27FC236}">
                  <a16:creationId xmlns:a16="http://schemas.microsoft.com/office/drawing/2014/main" id="{701F14CF-23AA-247B-5CAC-9CCCEE87BFE4}"/>
                </a:ext>
              </a:extLst>
            </p:cNvPr>
            <p:cNvGrpSpPr/>
            <p:nvPr/>
          </p:nvGrpSpPr>
          <p:grpSpPr>
            <a:xfrm>
              <a:off x="4496116" y="3252774"/>
              <a:ext cx="3027338" cy="2751635"/>
              <a:chOff x="6619417" y="2416103"/>
              <a:chExt cx="3027338" cy="2751635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05B2081-6275-4C08-4A30-FD069B689355}"/>
                  </a:ext>
                </a:extLst>
              </p:cNvPr>
              <p:cNvSpPr/>
              <p:nvPr/>
            </p:nvSpPr>
            <p:spPr>
              <a:xfrm>
                <a:off x="6809116" y="3089156"/>
                <a:ext cx="2741383" cy="2078582"/>
              </a:xfrm>
              <a:prstGeom prst="rect">
                <a:avLst/>
              </a:prstGeom>
            </p:spPr>
            <p:txBody>
              <a:bodyPr wrap="square" lIns="0" tIns="0" rIns="0" bIns="4680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1">
                    <a:solidFill>
                      <a:schemeClr val="bg1"/>
                    </a:solidFill>
                    <a:latin typeface="Wigrum"/>
                  </a:rPr>
                  <a:t>Exclusive group rates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Comprehensive insurance protection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Personalized advice, offers and support</a:t>
                </a:r>
              </a:p>
              <a:p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Proactive claim assistance</a:t>
                </a:r>
              </a:p>
              <a:p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1">
                    <a:solidFill>
                      <a:schemeClr val="bg1"/>
                    </a:solidFill>
                    <a:latin typeface="Wigrum"/>
                  </a:rPr>
                  <a:t>Strong digital experience and innovative technologies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1">
                    <a:solidFill>
                      <a:schemeClr val="bg1"/>
                    </a:solidFill>
                    <a:latin typeface="Wigrum"/>
                  </a:rPr>
                  <a:t>Industry-leading customer service</a:t>
                </a:r>
              </a:p>
            </p:txBody>
          </p:sp>
          <p:sp>
            <p:nvSpPr>
              <p:cNvPr id="62" name="TextBox 9">
                <a:extLst>
                  <a:ext uri="{FF2B5EF4-FFF2-40B4-BE49-F238E27FC236}">
                    <a16:creationId xmlns:a16="http://schemas.microsoft.com/office/drawing/2014/main" id="{C708836E-147A-7139-8F95-4161AC76F21C}"/>
                  </a:ext>
                </a:extLst>
              </p:cNvPr>
              <p:cNvSpPr txBox="1"/>
              <p:nvPr/>
            </p:nvSpPr>
            <p:spPr>
              <a:xfrm>
                <a:off x="6619417" y="2416103"/>
                <a:ext cx="30273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i="1" dirty="0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Win</a:t>
                </a:r>
                <a:r>
                  <a:rPr lang="fr-CA" sz="1600" b="1" dirty="0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 </a:t>
                </a:r>
                <a:br>
                  <a:rPr lang="fr-C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igrum"/>
                    <a:ea typeface="Roboto" panose="02000000000000000000" pitchFamily="2" charset="0"/>
                  </a:rPr>
                </a:br>
                <a:r>
                  <a:rPr lang="fr-CA" sz="1400" b="1" dirty="0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For </a:t>
                </a:r>
                <a:r>
                  <a:rPr lang="fr-CA" sz="1400" b="1" dirty="0" err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your</a:t>
                </a:r>
                <a:r>
                  <a:rPr lang="fr-CA" sz="1400" b="1" dirty="0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 </a:t>
                </a:r>
                <a:r>
                  <a:rPr lang="fr-CA" sz="1400" b="1" dirty="0" err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employees</a:t>
                </a:r>
                <a:r>
                  <a:rPr lang="fr-CA" sz="1400" b="1" dirty="0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/</a:t>
                </a:r>
                <a:r>
                  <a:rPr lang="fr-CA" sz="1400" b="1" dirty="0" err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members</a:t>
                </a:r>
                <a:r>
                  <a:rPr lang="fr-CA" sz="1400" b="1" dirty="0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 </a:t>
                </a:r>
              </a:p>
            </p:txBody>
          </p:sp>
        </p:grpSp>
        <p:grpSp>
          <p:nvGrpSpPr>
            <p:cNvPr id="44" name="Groupe 16">
              <a:extLst>
                <a:ext uri="{FF2B5EF4-FFF2-40B4-BE49-F238E27FC236}">
                  <a16:creationId xmlns:a16="http://schemas.microsoft.com/office/drawing/2014/main" id="{11A5FB93-0402-841A-6241-9718E8D5C97E}"/>
                </a:ext>
              </a:extLst>
            </p:cNvPr>
            <p:cNvGrpSpPr/>
            <p:nvPr/>
          </p:nvGrpSpPr>
          <p:grpSpPr>
            <a:xfrm>
              <a:off x="8086723" y="3261023"/>
              <a:ext cx="2602527" cy="2029376"/>
              <a:chOff x="6822845" y="4320455"/>
              <a:chExt cx="2602527" cy="2029376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652A24B-9AF9-042B-01C6-F2A502C090DE}"/>
                  </a:ext>
                </a:extLst>
              </p:cNvPr>
              <p:cNvSpPr/>
              <p:nvPr/>
            </p:nvSpPr>
            <p:spPr>
              <a:xfrm>
                <a:off x="6905372" y="4995614"/>
                <a:ext cx="2520000" cy="135421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A meaningful long-term partnership with your organization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Recognition as a leader amongst providers for HR professionals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100">
                  <a:solidFill>
                    <a:schemeClr val="bg1"/>
                  </a:solidFill>
                  <a:latin typeface="Wigrum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solidFill>
                      <a:schemeClr val="bg1"/>
                    </a:solidFill>
                    <a:latin typeface="Wigrum"/>
                  </a:rPr>
                  <a:t>Addition of a valuable, high profile partner </a:t>
                </a:r>
              </a:p>
            </p:txBody>
          </p:sp>
          <p:sp>
            <p:nvSpPr>
              <p:cNvPr id="60" name="TextBox 9">
                <a:extLst>
                  <a:ext uri="{FF2B5EF4-FFF2-40B4-BE49-F238E27FC236}">
                    <a16:creationId xmlns:a16="http://schemas.microsoft.com/office/drawing/2014/main" id="{8BCD3658-2934-E1EA-DD0A-B6641FBEE46B}"/>
                  </a:ext>
                </a:extLst>
              </p:cNvPr>
              <p:cNvSpPr txBox="1"/>
              <p:nvPr/>
            </p:nvSpPr>
            <p:spPr>
              <a:xfrm>
                <a:off x="6822845" y="4320455"/>
                <a:ext cx="252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i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Win</a:t>
                </a:r>
                <a:r>
                  <a:rPr lang="fr-CA" sz="1600" b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 </a:t>
                </a:r>
                <a:br>
                  <a:rPr lang="fr-CA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igrum"/>
                    <a:ea typeface="Roboto" panose="02000000000000000000" pitchFamily="2" charset="0"/>
                  </a:rPr>
                </a:br>
                <a:r>
                  <a:rPr lang="fr-CA" sz="1400" b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For The </a:t>
                </a:r>
                <a:r>
                  <a:rPr lang="fr-CA" sz="1400" b="1" err="1">
                    <a:solidFill>
                      <a:schemeClr val="bg1"/>
                    </a:solidFill>
                    <a:latin typeface="Wigrum"/>
                    <a:ea typeface="Roboto" panose="02000000000000000000" pitchFamily="2" charset="0"/>
                  </a:rPr>
                  <a:t>Personal</a:t>
                </a:r>
                <a:endParaRPr lang="fr-CA" sz="1400" b="1">
                  <a:solidFill>
                    <a:schemeClr val="bg1"/>
                  </a:solidFill>
                  <a:latin typeface="Wigrum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45" name="Graphique 12">
              <a:extLst>
                <a:ext uri="{FF2B5EF4-FFF2-40B4-BE49-F238E27FC236}">
                  <a16:creationId xmlns:a16="http://schemas.microsoft.com/office/drawing/2014/main" id="{75CFDCB2-EFED-872C-C6DF-535E8FC853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64346" y="2414531"/>
              <a:ext cx="734480" cy="728323"/>
              <a:chOff x="3289300" y="3155950"/>
              <a:chExt cx="551825" cy="546100"/>
            </a:xfrm>
          </p:grpSpPr>
          <p:sp>
            <p:nvSpPr>
              <p:cNvPr id="57" name="Forme libre 35">
                <a:extLst>
                  <a:ext uri="{FF2B5EF4-FFF2-40B4-BE49-F238E27FC236}">
                    <a16:creationId xmlns:a16="http://schemas.microsoft.com/office/drawing/2014/main" id="{0785A309-150B-B8DF-EAA0-EFD88BB52EDA}"/>
                  </a:ext>
                </a:extLst>
              </p:cNvPr>
              <p:cNvSpPr/>
              <p:nvPr/>
            </p:nvSpPr>
            <p:spPr>
              <a:xfrm>
                <a:off x="3289300" y="3155950"/>
                <a:ext cx="551825" cy="546100"/>
              </a:xfrm>
              <a:custGeom>
                <a:avLst/>
                <a:gdLst>
                  <a:gd name="connsiteX0" fmla="*/ 551826 w 551825"/>
                  <a:gd name="connsiteY0" fmla="*/ 273050 h 546100"/>
                  <a:gd name="connsiteX1" fmla="*/ 275913 w 551825"/>
                  <a:gd name="connsiteY1" fmla="*/ 546100 h 546100"/>
                  <a:gd name="connsiteX2" fmla="*/ 0 w 551825"/>
                  <a:gd name="connsiteY2" fmla="*/ 273050 h 546100"/>
                  <a:gd name="connsiteX3" fmla="*/ 275913 w 551825"/>
                  <a:gd name="connsiteY3" fmla="*/ 0 h 546100"/>
                  <a:gd name="connsiteX4" fmla="*/ 551826 w 551825"/>
                  <a:gd name="connsiteY4" fmla="*/ 27305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825" h="546100">
                    <a:moveTo>
                      <a:pt x="551826" y="273050"/>
                    </a:moveTo>
                    <a:cubicBezTo>
                      <a:pt x="551826" y="423887"/>
                      <a:pt x="428331" y="546100"/>
                      <a:pt x="275913" y="546100"/>
                    </a:cubicBezTo>
                    <a:cubicBezTo>
                      <a:pt x="123495" y="546100"/>
                      <a:pt x="0" y="423887"/>
                      <a:pt x="0" y="273050"/>
                    </a:cubicBezTo>
                    <a:cubicBezTo>
                      <a:pt x="0" y="122213"/>
                      <a:pt x="123495" y="0"/>
                      <a:pt x="275913" y="0"/>
                    </a:cubicBezTo>
                    <a:cubicBezTo>
                      <a:pt x="428331" y="0"/>
                      <a:pt x="551826" y="122213"/>
                      <a:pt x="551826" y="273050"/>
                    </a:cubicBezTo>
                  </a:path>
                </a:pathLst>
              </a:custGeom>
              <a:solidFill>
                <a:srgbClr val="425585"/>
              </a:solidFill>
              <a:ln w="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600"/>
              </a:p>
            </p:txBody>
          </p:sp>
          <p:sp>
            <p:nvSpPr>
              <p:cNvPr id="58" name="Forme libre 36">
                <a:extLst>
                  <a:ext uri="{FF2B5EF4-FFF2-40B4-BE49-F238E27FC236}">
                    <a16:creationId xmlns:a16="http://schemas.microsoft.com/office/drawing/2014/main" id="{424DF90D-B93E-4B79-AB42-AA90C3801033}"/>
                  </a:ext>
                </a:extLst>
              </p:cNvPr>
              <p:cNvSpPr/>
              <p:nvPr/>
            </p:nvSpPr>
            <p:spPr>
              <a:xfrm>
                <a:off x="3464082" y="3203027"/>
                <a:ext cx="202266" cy="425204"/>
              </a:xfrm>
              <a:custGeom>
                <a:avLst/>
                <a:gdLst>
                  <a:gd name="connsiteX0" fmla="*/ 132146 w 202266"/>
                  <a:gd name="connsiteY0" fmla="*/ 221453 h 425204"/>
                  <a:gd name="connsiteX1" fmla="*/ 202266 w 202266"/>
                  <a:gd name="connsiteY1" fmla="*/ 170797 h 425204"/>
                  <a:gd name="connsiteX2" fmla="*/ 202266 w 202266"/>
                  <a:gd name="connsiteY2" fmla="*/ 98204 h 425204"/>
                  <a:gd name="connsiteX3" fmla="*/ 155076 w 202266"/>
                  <a:gd name="connsiteY3" fmla="*/ 97545 h 425204"/>
                  <a:gd name="connsiteX4" fmla="*/ 141375 w 202266"/>
                  <a:gd name="connsiteY4" fmla="*/ 77866 h 425204"/>
                  <a:gd name="connsiteX5" fmla="*/ 141375 w 202266"/>
                  <a:gd name="connsiteY5" fmla="*/ 13370 h 425204"/>
                  <a:gd name="connsiteX6" fmla="*/ 107790 w 202266"/>
                  <a:gd name="connsiteY6" fmla="*/ 0 h 425204"/>
                  <a:gd name="connsiteX7" fmla="*/ 74205 w 202266"/>
                  <a:gd name="connsiteY7" fmla="*/ 13370 h 425204"/>
                  <a:gd name="connsiteX8" fmla="*/ 74205 w 202266"/>
                  <a:gd name="connsiteY8" fmla="*/ 77866 h 425204"/>
                  <a:gd name="connsiteX9" fmla="*/ 60409 w 202266"/>
                  <a:gd name="connsiteY9" fmla="*/ 97545 h 425204"/>
                  <a:gd name="connsiteX10" fmla="*/ 36053 w 202266"/>
                  <a:gd name="connsiteY10" fmla="*/ 98204 h 425204"/>
                  <a:gd name="connsiteX11" fmla="*/ 5226 w 202266"/>
                  <a:gd name="connsiteY11" fmla="*/ 144340 h 425204"/>
                  <a:gd name="connsiteX12" fmla="*/ 13694 w 202266"/>
                  <a:gd name="connsiteY12" fmla="*/ 413530 h 425204"/>
                  <a:gd name="connsiteX13" fmla="*/ 29488 w 202266"/>
                  <a:gd name="connsiteY13" fmla="*/ 425205 h 425204"/>
                  <a:gd name="connsiteX14" fmla="*/ 202266 w 202266"/>
                  <a:gd name="connsiteY14" fmla="*/ 425205 h 425204"/>
                  <a:gd name="connsiteX15" fmla="*/ 202266 w 202266"/>
                  <a:gd name="connsiteY15" fmla="*/ 272108 h 425204"/>
                  <a:gd name="connsiteX16" fmla="*/ 132146 w 202266"/>
                  <a:gd name="connsiteY16" fmla="*/ 221453 h 42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266" h="425204">
                    <a:moveTo>
                      <a:pt x="132146" y="221453"/>
                    </a:moveTo>
                    <a:cubicBezTo>
                      <a:pt x="132146" y="128710"/>
                      <a:pt x="202171" y="238966"/>
                      <a:pt x="202266" y="170797"/>
                    </a:cubicBezTo>
                    <a:lnTo>
                      <a:pt x="202266" y="98204"/>
                    </a:lnTo>
                    <a:lnTo>
                      <a:pt x="155076" y="97545"/>
                    </a:lnTo>
                    <a:cubicBezTo>
                      <a:pt x="155076" y="97545"/>
                      <a:pt x="120920" y="98957"/>
                      <a:pt x="141375" y="77866"/>
                    </a:cubicBezTo>
                    <a:cubicBezTo>
                      <a:pt x="159262" y="59318"/>
                      <a:pt x="159928" y="31260"/>
                      <a:pt x="141375" y="13370"/>
                    </a:cubicBezTo>
                    <a:cubicBezTo>
                      <a:pt x="132051" y="4425"/>
                      <a:pt x="119968" y="0"/>
                      <a:pt x="107790" y="0"/>
                    </a:cubicBezTo>
                    <a:cubicBezTo>
                      <a:pt x="95612" y="0"/>
                      <a:pt x="83433" y="4425"/>
                      <a:pt x="74205" y="13370"/>
                    </a:cubicBezTo>
                    <a:cubicBezTo>
                      <a:pt x="55652" y="31260"/>
                      <a:pt x="56128" y="59600"/>
                      <a:pt x="74205" y="77866"/>
                    </a:cubicBezTo>
                    <a:cubicBezTo>
                      <a:pt x="95136" y="98957"/>
                      <a:pt x="60790" y="97545"/>
                      <a:pt x="60409" y="97545"/>
                    </a:cubicBezTo>
                    <a:cubicBezTo>
                      <a:pt x="48992" y="97921"/>
                      <a:pt x="36528" y="98110"/>
                      <a:pt x="36053" y="98204"/>
                    </a:cubicBezTo>
                    <a:cubicBezTo>
                      <a:pt x="8937" y="100558"/>
                      <a:pt x="6083" y="135489"/>
                      <a:pt x="5226" y="144340"/>
                    </a:cubicBezTo>
                    <a:cubicBezTo>
                      <a:pt x="-7142" y="283030"/>
                      <a:pt x="5226" y="388767"/>
                      <a:pt x="13694" y="413530"/>
                    </a:cubicBezTo>
                    <a:cubicBezTo>
                      <a:pt x="16453" y="421439"/>
                      <a:pt x="22923" y="425205"/>
                      <a:pt x="29488" y="425205"/>
                    </a:cubicBezTo>
                    <a:lnTo>
                      <a:pt x="202266" y="425205"/>
                    </a:lnTo>
                    <a:cubicBezTo>
                      <a:pt x="202266" y="425205"/>
                      <a:pt x="202266" y="272108"/>
                      <a:pt x="202266" y="272108"/>
                    </a:cubicBezTo>
                    <a:cubicBezTo>
                      <a:pt x="202266" y="203940"/>
                      <a:pt x="132146" y="314196"/>
                      <a:pt x="132146" y="221453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600"/>
              </a:p>
            </p:txBody>
          </p:sp>
        </p:grpSp>
        <p:grpSp>
          <p:nvGrpSpPr>
            <p:cNvPr id="46" name="Graphique 12">
              <a:extLst>
                <a:ext uri="{FF2B5EF4-FFF2-40B4-BE49-F238E27FC236}">
                  <a16:creationId xmlns:a16="http://schemas.microsoft.com/office/drawing/2014/main" id="{B1B91A23-52DF-C1AA-45D4-7407BD820C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44147" y="2414713"/>
              <a:ext cx="734480" cy="726859"/>
              <a:chOff x="5820087" y="3155950"/>
              <a:chExt cx="551825" cy="546100"/>
            </a:xfrm>
          </p:grpSpPr>
          <p:sp>
            <p:nvSpPr>
              <p:cNvPr id="55" name="Forme libre 38">
                <a:extLst>
                  <a:ext uri="{FF2B5EF4-FFF2-40B4-BE49-F238E27FC236}">
                    <a16:creationId xmlns:a16="http://schemas.microsoft.com/office/drawing/2014/main" id="{AA83B5E9-BF4D-216B-1F10-DF5549887FA9}"/>
                  </a:ext>
                </a:extLst>
              </p:cNvPr>
              <p:cNvSpPr/>
              <p:nvPr/>
            </p:nvSpPr>
            <p:spPr>
              <a:xfrm>
                <a:off x="5820087" y="3155950"/>
                <a:ext cx="551825" cy="546100"/>
              </a:xfrm>
              <a:custGeom>
                <a:avLst/>
                <a:gdLst>
                  <a:gd name="connsiteX0" fmla="*/ 551826 w 551825"/>
                  <a:gd name="connsiteY0" fmla="*/ 273050 h 546100"/>
                  <a:gd name="connsiteX1" fmla="*/ 275913 w 551825"/>
                  <a:gd name="connsiteY1" fmla="*/ 546100 h 546100"/>
                  <a:gd name="connsiteX2" fmla="*/ 0 w 551825"/>
                  <a:gd name="connsiteY2" fmla="*/ 273050 h 546100"/>
                  <a:gd name="connsiteX3" fmla="*/ 275913 w 551825"/>
                  <a:gd name="connsiteY3" fmla="*/ 0 h 546100"/>
                  <a:gd name="connsiteX4" fmla="*/ 551826 w 551825"/>
                  <a:gd name="connsiteY4" fmla="*/ 27305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825" h="546100">
                    <a:moveTo>
                      <a:pt x="551826" y="273050"/>
                    </a:moveTo>
                    <a:cubicBezTo>
                      <a:pt x="551826" y="423887"/>
                      <a:pt x="428331" y="546100"/>
                      <a:pt x="275913" y="546100"/>
                    </a:cubicBezTo>
                    <a:cubicBezTo>
                      <a:pt x="123495" y="546100"/>
                      <a:pt x="0" y="423887"/>
                      <a:pt x="0" y="273050"/>
                    </a:cubicBezTo>
                    <a:cubicBezTo>
                      <a:pt x="0" y="122213"/>
                      <a:pt x="123495" y="0"/>
                      <a:pt x="275913" y="0"/>
                    </a:cubicBezTo>
                    <a:cubicBezTo>
                      <a:pt x="428331" y="0"/>
                      <a:pt x="551826" y="122213"/>
                      <a:pt x="551826" y="273050"/>
                    </a:cubicBezTo>
                  </a:path>
                </a:pathLst>
              </a:custGeom>
              <a:solidFill>
                <a:srgbClr val="AAB154"/>
              </a:solidFill>
              <a:ln w="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600"/>
              </a:p>
            </p:txBody>
          </p:sp>
          <p:sp>
            <p:nvSpPr>
              <p:cNvPr id="56" name="Forme libre 39">
                <a:extLst>
                  <a:ext uri="{FF2B5EF4-FFF2-40B4-BE49-F238E27FC236}">
                    <a16:creationId xmlns:a16="http://schemas.microsoft.com/office/drawing/2014/main" id="{4FED57A2-EF1A-2451-6CBF-9BF34412E68A}"/>
                  </a:ext>
                </a:extLst>
              </p:cNvPr>
              <p:cNvSpPr/>
              <p:nvPr/>
            </p:nvSpPr>
            <p:spPr>
              <a:xfrm>
                <a:off x="5923887" y="3182125"/>
                <a:ext cx="344320" cy="444412"/>
              </a:xfrm>
              <a:custGeom>
                <a:avLst/>
                <a:gdLst>
                  <a:gd name="connsiteX0" fmla="*/ 271061 w 344320"/>
                  <a:gd name="connsiteY0" fmla="*/ 178612 h 444412"/>
                  <a:gd name="connsiteX1" fmla="*/ 271061 w 344320"/>
                  <a:gd name="connsiteY1" fmla="*/ 188499 h 444412"/>
                  <a:gd name="connsiteX2" fmla="*/ 271061 w 344320"/>
                  <a:gd name="connsiteY2" fmla="*/ 186051 h 444412"/>
                  <a:gd name="connsiteX3" fmla="*/ 271061 w 344320"/>
                  <a:gd name="connsiteY3" fmla="*/ 102723 h 444412"/>
                  <a:gd name="connsiteX4" fmla="*/ 221587 w 344320"/>
                  <a:gd name="connsiteY4" fmla="*/ 102064 h 444412"/>
                  <a:gd name="connsiteX5" fmla="*/ 207315 w 344320"/>
                  <a:gd name="connsiteY5" fmla="*/ 81444 h 444412"/>
                  <a:gd name="connsiteX6" fmla="*/ 207315 w 344320"/>
                  <a:gd name="connsiteY6" fmla="*/ 14029 h 444412"/>
                  <a:gd name="connsiteX7" fmla="*/ 172208 w 344320"/>
                  <a:gd name="connsiteY7" fmla="*/ 0 h 444412"/>
                  <a:gd name="connsiteX8" fmla="*/ 137100 w 344320"/>
                  <a:gd name="connsiteY8" fmla="*/ 14029 h 444412"/>
                  <a:gd name="connsiteX9" fmla="*/ 137100 w 344320"/>
                  <a:gd name="connsiteY9" fmla="*/ 81444 h 444412"/>
                  <a:gd name="connsiteX10" fmla="*/ 122734 w 344320"/>
                  <a:gd name="connsiteY10" fmla="*/ 102064 h 444412"/>
                  <a:gd name="connsiteX11" fmla="*/ 73259 w 344320"/>
                  <a:gd name="connsiteY11" fmla="*/ 102723 h 444412"/>
                  <a:gd name="connsiteX12" fmla="*/ 73259 w 344320"/>
                  <a:gd name="connsiteY12" fmla="*/ 178612 h 444412"/>
                  <a:gd name="connsiteX13" fmla="*/ 0 w 344320"/>
                  <a:gd name="connsiteY13" fmla="*/ 231528 h 444412"/>
                  <a:gd name="connsiteX14" fmla="*/ 73259 w 344320"/>
                  <a:gd name="connsiteY14" fmla="*/ 284443 h 444412"/>
                  <a:gd name="connsiteX15" fmla="*/ 73259 w 344320"/>
                  <a:gd name="connsiteY15" fmla="*/ 444412 h 444412"/>
                  <a:gd name="connsiteX16" fmla="*/ 271061 w 344320"/>
                  <a:gd name="connsiteY16" fmla="*/ 444412 h 444412"/>
                  <a:gd name="connsiteX17" fmla="*/ 271061 w 344320"/>
                  <a:gd name="connsiteY17" fmla="*/ 277569 h 444412"/>
                  <a:gd name="connsiteX18" fmla="*/ 271061 w 344320"/>
                  <a:gd name="connsiteY18" fmla="*/ 275121 h 444412"/>
                  <a:gd name="connsiteX19" fmla="*/ 271061 w 344320"/>
                  <a:gd name="connsiteY19" fmla="*/ 284443 h 444412"/>
                  <a:gd name="connsiteX20" fmla="*/ 344320 w 344320"/>
                  <a:gd name="connsiteY20" fmla="*/ 231433 h 444412"/>
                  <a:gd name="connsiteX21" fmla="*/ 271061 w 344320"/>
                  <a:gd name="connsiteY21" fmla="*/ 178424 h 44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4320" h="444412">
                    <a:moveTo>
                      <a:pt x="271061" y="178612"/>
                    </a:moveTo>
                    <a:lnTo>
                      <a:pt x="271061" y="188499"/>
                    </a:lnTo>
                    <a:cubicBezTo>
                      <a:pt x="271061" y="187651"/>
                      <a:pt x="271061" y="186992"/>
                      <a:pt x="271061" y="186051"/>
                    </a:cubicBezTo>
                    <a:lnTo>
                      <a:pt x="271061" y="102723"/>
                    </a:lnTo>
                    <a:lnTo>
                      <a:pt x="221587" y="102064"/>
                    </a:lnTo>
                    <a:cubicBezTo>
                      <a:pt x="221587" y="102064"/>
                      <a:pt x="185908" y="103571"/>
                      <a:pt x="207315" y="81444"/>
                    </a:cubicBezTo>
                    <a:cubicBezTo>
                      <a:pt x="225963" y="62142"/>
                      <a:pt x="226724" y="32766"/>
                      <a:pt x="207315" y="14029"/>
                    </a:cubicBezTo>
                    <a:cubicBezTo>
                      <a:pt x="197611" y="4708"/>
                      <a:pt x="184862" y="0"/>
                      <a:pt x="172208" y="0"/>
                    </a:cubicBezTo>
                    <a:cubicBezTo>
                      <a:pt x="159554" y="0"/>
                      <a:pt x="146805" y="4708"/>
                      <a:pt x="137100" y="14029"/>
                    </a:cubicBezTo>
                    <a:cubicBezTo>
                      <a:pt x="117691" y="32672"/>
                      <a:pt x="118167" y="62331"/>
                      <a:pt x="137100" y="81444"/>
                    </a:cubicBezTo>
                    <a:cubicBezTo>
                      <a:pt x="158983" y="103571"/>
                      <a:pt x="123019" y="102064"/>
                      <a:pt x="122734" y="102064"/>
                    </a:cubicBezTo>
                    <a:lnTo>
                      <a:pt x="73259" y="102723"/>
                    </a:lnTo>
                    <a:lnTo>
                      <a:pt x="73259" y="178612"/>
                    </a:lnTo>
                    <a:cubicBezTo>
                      <a:pt x="73259" y="249888"/>
                      <a:pt x="0" y="134642"/>
                      <a:pt x="0" y="231528"/>
                    </a:cubicBezTo>
                    <a:cubicBezTo>
                      <a:pt x="0" y="328413"/>
                      <a:pt x="73165" y="213167"/>
                      <a:pt x="73259" y="284443"/>
                    </a:cubicBezTo>
                    <a:lnTo>
                      <a:pt x="73259" y="444412"/>
                    </a:lnTo>
                    <a:lnTo>
                      <a:pt x="271061" y="444412"/>
                    </a:lnTo>
                    <a:lnTo>
                      <a:pt x="271061" y="277569"/>
                    </a:lnTo>
                    <a:cubicBezTo>
                      <a:pt x="271061" y="276722"/>
                      <a:pt x="271061" y="275969"/>
                      <a:pt x="271061" y="275121"/>
                    </a:cubicBezTo>
                    <a:lnTo>
                      <a:pt x="271061" y="284443"/>
                    </a:lnTo>
                    <a:cubicBezTo>
                      <a:pt x="271061" y="212979"/>
                      <a:pt x="344320" y="328413"/>
                      <a:pt x="344320" y="231433"/>
                    </a:cubicBezTo>
                    <a:cubicBezTo>
                      <a:pt x="344320" y="134454"/>
                      <a:pt x="271061" y="249888"/>
                      <a:pt x="271061" y="17842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600"/>
              </a:p>
            </p:txBody>
          </p:sp>
        </p:grpSp>
        <p:grpSp>
          <p:nvGrpSpPr>
            <p:cNvPr id="48" name="Graphique 12">
              <a:extLst>
                <a:ext uri="{FF2B5EF4-FFF2-40B4-BE49-F238E27FC236}">
                  <a16:creationId xmlns:a16="http://schemas.microsoft.com/office/drawing/2014/main" id="{FCA2EDF4-0733-4CD4-509F-9FDF4F5913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22348" y="2414713"/>
              <a:ext cx="734480" cy="726859"/>
              <a:chOff x="8350874" y="3155950"/>
              <a:chExt cx="551825" cy="546100"/>
            </a:xfrm>
          </p:grpSpPr>
          <p:sp>
            <p:nvSpPr>
              <p:cNvPr id="53" name="Forme libre 41">
                <a:extLst>
                  <a:ext uri="{FF2B5EF4-FFF2-40B4-BE49-F238E27FC236}">
                    <a16:creationId xmlns:a16="http://schemas.microsoft.com/office/drawing/2014/main" id="{1722A335-4A0F-6CE1-1B85-B17D6441FFE5}"/>
                  </a:ext>
                </a:extLst>
              </p:cNvPr>
              <p:cNvSpPr/>
              <p:nvPr/>
            </p:nvSpPr>
            <p:spPr>
              <a:xfrm>
                <a:off x="8350874" y="3155950"/>
                <a:ext cx="551825" cy="546100"/>
              </a:xfrm>
              <a:custGeom>
                <a:avLst/>
                <a:gdLst>
                  <a:gd name="connsiteX0" fmla="*/ 551826 w 551825"/>
                  <a:gd name="connsiteY0" fmla="*/ 273050 h 546100"/>
                  <a:gd name="connsiteX1" fmla="*/ 275913 w 551825"/>
                  <a:gd name="connsiteY1" fmla="*/ 546100 h 546100"/>
                  <a:gd name="connsiteX2" fmla="*/ 0 w 551825"/>
                  <a:gd name="connsiteY2" fmla="*/ 273050 h 546100"/>
                  <a:gd name="connsiteX3" fmla="*/ 275913 w 551825"/>
                  <a:gd name="connsiteY3" fmla="*/ 0 h 546100"/>
                  <a:gd name="connsiteX4" fmla="*/ 551826 w 551825"/>
                  <a:gd name="connsiteY4" fmla="*/ 27305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825" h="546100">
                    <a:moveTo>
                      <a:pt x="551826" y="273050"/>
                    </a:moveTo>
                    <a:cubicBezTo>
                      <a:pt x="551826" y="423887"/>
                      <a:pt x="428331" y="546100"/>
                      <a:pt x="275913" y="546100"/>
                    </a:cubicBezTo>
                    <a:cubicBezTo>
                      <a:pt x="123495" y="546100"/>
                      <a:pt x="0" y="423887"/>
                      <a:pt x="0" y="273050"/>
                    </a:cubicBezTo>
                    <a:cubicBezTo>
                      <a:pt x="0" y="122213"/>
                      <a:pt x="123495" y="0"/>
                      <a:pt x="275913" y="0"/>
                    </a:cubicBezTo>
                    <a:cubicBezTo>
                      <a:pt x="428331" y="0"/>
                      <a:pt x="551826" y="122213"/>
                      <a:pt x="551826" y="273050"/>
                    </a:cubicBezTo>
                  </a:path>
                </a:pathLst>
              </a:custGeom>
              <a:solidFill>
                <a:srgbClr val="3E90C5"/>
              </a:solidFill>
              <a:ln w="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600"/>
              </a:p>
            </p:txBody>
          </p:sp>
          <p:sp>
            <p:nvSpPr>
              <p:cNvPr id="54" name="Forme libre 42">
                <a:extLst>
                  <a:ext uri="{FF2B5EF4-FFF2-40B4-BE49-F238E27FC236}">
                    <a16:creationId xmlns:a16="http://schemas.microsoft.com/office/drawing/2014/main" id="{D2CE3992-A48D-AB63-64BA-4252812E8549}"/>
                  </a:ext>
                </a:extLst>
              </p:cNvPr>
              <p:cNvSpPr/>
              <p:nvPr/>
            </p:nvSpPr>
            <p:spPr>
              <a:xfrm>
                <a:off x="8523462" y="3191823"/>
                <a:ext cx="206877" cy="434902"/>
              </a:xfrm>
              <a:custGeom>
                <a:avLst/>
                <a:gdLst>
                  <a:gd name="connsiteX0" fmla="*/ 201416 w 206877"/>
                  <a:gd name="connsiteY0" fmla="*/ 147635 h 434902"/>
                  <a:gd name="connsiteX1" fmla="*/ 169924 w 206877"/>
                  <a:gd name="connsiteY1" fmla="*/ 100464 h 434902"/>
                  <a:gd name="connsiteX2" fmla="*/ 144997 w 206877"/>
                  <a:gd name="connsiteY2" fmla="*/ 99804 h 434902"/>
                  <a:gd name="connsiteX3" fmla="*/ 130916 w 206877"/>
                  <a:gd name="connsiteY3" fmla="*/ 79655 h 434902"/>
                  <a:gd name="connsiteX4" fmla="*/ 130916 w 206877"/>
                  <a:gd name="connsiteY4" fmla="*/ 13653 h 434902"/>
                  <a:gd name="connsiteX5" fmla="*/ 96569 w 206877"/>
                  <a:gd name="connsiteY5" fmla="*/ 0 h 434902"/>
                  <a:gd name="connsiteX6" fmla="*/ 62223 w 206877"/>
                  <a:gd name="connsiteY6" fmla="*/ 13653 h 434902"/>
                  <a:gd name="connsiteX7" fmla="*/ 62223 w 206877"/>
                  <a:gd name="connsiteY7" fmla="*/ 79655 h 434902"/>
                  <a:gd name="connsiteX8" fmla="*/ 48237 w 206877"/>
                  <a:gd name="connsiteY8" fmla="*/ 99804 h 434902"/>
                  <a:gd name="connsiteX9" fmla="*/ 0 w 206877"/>
                  <a:gd name="connsiteY9" fmla="*/ 100464 h 434902"/>
                  <a:gd name="connsiteX10" fmla="*/ 0 w 206877"/>
                  <a:gd name="connsiteY10" fmla="*/ 100464 h 434902"/>
                  <a:gd name="connsiteX11" fmla="*/ 0 w 206877"/>
                  <a:gd name="connsiteY11" fmla="*/ 182002 h 434902"/>
                  <a:gd name="connsiteX12" fmla="*/ 0 w 206877"/>
                  <a:gd name="connsiteY12" fmla="*/ 184356 h 434902"/>
                  <a:gd name="connsiteX13" fmla="*/ 0 w 206877"/>
                  <a:gd name="connsiteY13" fmla="*/ 174658 h 434902"/>
                  <a:gd name="connsiteX14" fmla="*/ 71737 w 206877"/>
                  <a:gd name="connsiteY14" fmla="*/ 226537 h 434902"/>
                  <a:gd name="connsiteX15" fmla="*/ 0 w 206877"/>
                  <a:gd name="connsiteY15" fmla="*/ 278417 h 434902"/>
                  <a:gd name="connsiteX16" fmla="*/ 0 w 206877"/>
                  <a:gd name="connsiteY16" fmla="*/ 269284 h 434902"/>
                  <a:gd name="connsiteX17" fmla="*/ 0 w 206877"/>
                  <a:gd name="connsiteY17" fmla="*/ 271638 h 434902"/>
                  <a:gd name="connsiteX18" fmla="*/ 0 w 206877"/>
                  <a:gd name="connsiteY18" fmla="*/ 434903 h 434902"/>
                  <a:gd name="connsiteX19" fmla="*/ 176679 w 206877"/>
                  <a:gd name="connsiteY19" fmla="*/ 434903 h 434902"/>
                  <a:gd name="connsiteX20" fmla="*/ 192853 w 206877"/>
                  <a:gd name="connsiteY20" fmla="*/ 422945 h 434902"/>
                  <a:gd name="connsiteX21" fmla="*/ 201511 w 206877"/>
                  <a:gd name="connsiteY21" fmla="*/ 147635 h 43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877" h="434902">
                    <a:moveTo>
                      <a:pt x="201416" y="147635"/>
                    </a:moveTo>
                    <a:cubicBezTo>
                      <a:pt x="200560" y="138596"/>
                      <a:pt x="197610" y="102912"/>
                      <a:pt x="169924" y="100464"/>
                    </a:cubicBezTo>
                    <a:cubicBezTo>
                      <a:pt x="169449" y="100464"/>
                      <a:pt x="156699" y="100181"/>
                      <a:pt x="144997" y="99804"/>
                    </a:cubicBezTo>
                    <a:cubicBezTo>
                      <a:pt x="144711" y="99804"/>
                      <a:pt x="109509" y="101217"/>
                      <a:pt x="130916" y="79655"/>
                    </a:cubicBezTo>
                    <a:cubicBezTo>
                      <a:pt x="149468" y="60918"/>
                      <a:pt x="149944" y="31919"/>
                      <a:pt x="130916" y="13653"/>
                    </a:cubicBezTo>
                    <a:cubicBezTo>
                      <a:pt x="121402" y="4519"/>
                      <a:pt x="108938" y="0"/>
                      <a:pt x="96569" y="0"/>
                    </a:cubicBezTo>
                    <a:cubicBezTo>
                      <a:pt x="84201" y="0"/>
                      <a:pt x="71642" y="4519"/>
                      <a:pt x="62223" y="13653"/>
                    </a:cubicBezTo>
                    <a:cubicBezTo>
                      <a:pt x="43194" y="31919"/>
                      <a:pt x="43956" y="60636"/>
                      <a:pt x="62223" y="79655"/>
                    </a:cubicBezTo>
                    <a:cubicBezTo>
                      <a:pt x="83154" y="101311"/>
                      <a:pt x="48237" y="99804"/>
                      <a:pt x="48237" y="99804"/>
                    </a:cubicBezTo>
                    <a:lnTo>
                      <a:pt x="0" y="100464"/>
                    </a:lnTo>
                    <a:lnTo>
                      <a:pt x="0" y="100464"/>
                    </a:lnTo>
                    <a:lnTo>
                      <a:pt x="0" y="182002"/>
                    </a:lnTo>
                    <a:cubicBezTo>
                      <a:pt x="0" y="182849"/>
                      <a:pt x="0" y="183603"/>
                      <a:pt x="0" y="184356"/>
                    </a:cubicBezTo>
                    <a:lnTo>
                      <a:pt x="0" y="174658"/>
                    </a:lnTo>
                    <a:cubicBezTo>
                      <a:pt x="0" y="244615"/>
                      <a:pt x="71737" y="131629"/>
                      <a:pt x="71737" y="226537"/>
                    </a:cubicBezTo>
                    <a:cubicBezTo>
                      <a:pt x="71737" y="321446"/>
                      <a:pt x="0" y="208460"/>
                      <a:pt x="0" y="278417"/>
                    </a:cubicBezTo>
                    <a:lnTo>
                      <a:pt x="0" y="269284"/>
                    </a:lnTo>
                    <a:cubicBezTo>
                      <a:pt x="0" y="270037"/>
                      <a:pt x="0" y="270790"/>
                      <a:pt x="0" y="271638"/>
                    </a:cubicBezTo>
                    <a:lnTo>
                      <a:pt x="0" y="434903"/>
                    </a:lnTo>
                    <a:lnTo>
                      <a:pt x="176679" y="434903"/>
                    </a:lnTo>
                    <a:cubicBezTo>
                      <a:pt x="183339" y="434903"/>
                      <a:pt x="189999" y="431042"/>
                      <a:pt x="192853" y="422945"/>
                    </a:cubicBezTo>
                    <a:cubicBezTo>
                      <a:pt x="201607" y="397711"/>
                      <a:pt x="214166" y="289527"/>
                      <a:pt x="201511" y="147635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600"/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E237D18-CCD6-4F8B-C97A-23F57BEAE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9979" y="806136"/>
              <a:ext cx="1739611" cy="1229841"/>
            </a:xfrm>
            <a:prstGeom prst="rect">
              <a:avLst/>
            </a:prstGeom>
          </p:spPr>
        </p:pic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40D7C74A-EBBD-74FB-8B53-5507A5A9972D}"/>
                </a:ext>
              </a:extLst>
            </p:cNvPr>
            <p:cNvCxnSpPr>
              <a:stCxn id="49" idx="1"/>
              <a:endCxn id="57" idx="3"/>
            </p:cNvCxnSpPr>
            <p:nvPr/>
          </p:nvCxnSpPr>
          <p:spPr>
            <a:xfrm rot="10800000" flipV="1">
              <a:off x="2631587" y="1421057"/>
              <a:ext cx="2508392" cy="993474"/>
            </a:xfrm>
            <a:prstGeom prst="bentConnector3">
              <a:avLst>
                <a:gd name="adj1" fmla="val 9984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A5513E3D-B96C-76A2-9FD8-E4CACA38176E}"/>
                </a:ext>
              </a:extLst>
            </p:cNvPr>
            <p:cNvCxnSpPr>
              <a:cxnSpLocks/>
              <a:stCxn id="49" idx="3"/>
              <a:endCxn id="53" idx="3"/>
            </p:cNvCxnSpPr>
            <p:nvPr/>
          </p:nvCxnSpPr>
          <p:spPr>
            <a:xfrm>
              <a:off x="6879590" y="1421057"/>
              <a:ext cx="2509999" cy="993656"/>
            </a:xfrm>
            <a:prstGeom prst="bentConnector3">
              <a:avLst>
                <a:gd name="adj1" fmla="val 9994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0A1ED02-98CD-EBEA-0E1F-220D7AC88569}"/>
                </a:ext>
              </a:extLst>
            </p:cNvPr>
            <p:cNvCxnSpPr>
              <a:stCxn id="49" idx="2"/>
            </p:cNvCxnSpPr>
            <p:nvPr/>
          </p:nvCxnSpPr>
          <p:spPr>
            <a:xfrm flipH="1">
              <a:off x="6009784" y="2035977"/>
              <a:ext cx="1" cy="378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062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3D3B8B6F-DF16-C1FC-BE29-F670FFA7649C}"/>
              </a:ext>
            </a:extLst>
          </p:cNvPr>
          <p:cNvSpPr txBox="1"/>
          <p:nvPr/>
        </p:nvSpPr>
        <p:spPr>
          <a:xfrm>
            <a:off x="653131" y="507468"/>
            <a:ext cx="105647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 Promoter System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FB897B5-9657-1ECF-23BD-735AF2F230AE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21276" y="6606000"/>
            <a:ext cx="0" cy="252000"/>
          </a:xfrm>
          <a:prstGeom prst="line">
            <a:avLst/>
          </a:prstGeom>
          <a:ln w="12700">
            <a:solidFill>
              <a:srgbClr val="7EAE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3AB2416E-F56B-DBF5-4B7E-7E52D3517371}"/>
              </a:ext>
            </a:extLst>
          </p:cNvPr>
          <p:cNvSpPr txBox="1">
            <a:spLocks/>
          </p:cNvSpPr>
          <p:nvPr/>
        </p:nvSpPr>
        <p:spPr>
          <a:xfrm>
            <a:off x="833078" y="1215354"/>
            <a:ext cx="5655119" cy="537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39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CA" sz="3200" b="1" kern="1200" smtClean="0">
                <a:solidFill>
                  <a:srgbClr val="3E90C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tx2"/>
                </a:solidFill>
              </a:rPr>
              <a:t>Comparing The Personal with the industry</a:t>
            </a:r>
            <a:endParaRPr lang="fr-FR" sz="1600" b="0" dirty="0">
              <a:solidFill>
                <a:schemeClr val="tx2"/>
              </a:solidFill>
            </a:endParaRPr>
          </a:p>
        </p:txBody>
      </p:sp>
      <p:sp>
        <p:nvSpPr>
          <p:cNvPr id="3" name="Rectangle à coins arrondis 24">
            <a:extLst>
              <a:ext uri="{FF2B5EF4-FFF2-40B4-BE49-F238E27FC236}">
                <a16:creationId xmlns:a16="http://schemas.microsoft.com/office/drawing/2014/main" id="{E4E2F606-685E-28FB-360B-D4345BF7F7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2079" y="5615436"/>
            <a:ext cx="11396084" cy="91810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fr-CA" sz="1600" b="1" dirty="0">
                <a:solidFill>
                  <a:srgbClr val="425585"/>
                </a:solidFill>
                <a:latin typeface="Arial"/>
                <a:ea typeface="Times New Roman" panose="02020603050405020304" pitchFamily="18" charset="0"/>
                <a:cs typeface="Arial"/>
              </a:rPr>
              <a:t>Net </a:t>
            </a:r>
            <a:r>
              <a:rPr lang="fr-CA" sz="1600" b="1" dirty="0" err="1">
                <a:solidFill>
                  <a:srgbClr val="425585"/>
                </a:solidFill>
                <a:latin typeface="Arial"/>
                <a:ea typeface="Times New Roman" panose="02020603050405020304" pitchFamily="18" charset="0"/>
                <a:cs typeface="Arial"/>
              </a:rPr>
              <a:t>Promoter</a:t>
            </a:r>
            <a:r>
              <a:rPr lang="fr-CA" sz="1600" b="1" dirty="0">
                <a:solidFill>
                  <a:srgbClr val="425585"/>
                </a:solidFill>
                <a:latin typeface="Arial"/>
                <a:ea typeface="Times New Roman" panose="02020603050405020304" pitchFamily="18" charset="0"/>
                <a:cs typeface="Arial"/>
              </a:rPr>
              <a:t> Score – Auto and </a:t>
            </a:r>
            <a:r>
              <a:rPr lang="fr-CA" sz="1600" b="1" dirty="0" err="1">
                <a:solidFill>
                  <a:srgbClr val="425585"/>
                </a:solidFill>
                <a:latin typeface="Arial"/>
                <a:ea typeface="Times New Roman" panose="02020603050405020304" pitchFamily="18" charset="0"/>
                <a:cs typeface="Arial"/>
              </a:rPr>
              <a:t>Property</a:t>
            </a:r>
            <a:r>
              <a:rPr lang="fr-CA" sz="1600" b="1" dirty="0">
                <a:solidFill>
                  <a:srgbClr val="425585"/>
                </a:solidFill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fr-CA" sz="1600" b="1" dirty="0" err="1">
                <a:solidFill>
                  <a:srgbClr val="425585"/>
                </a:solidFill>
                <a:latin typeface="Arial"/>
                <a:ea typeface="Times New Roman" panose="02020603050405020304" pitchFamily="18" charset="0"/>
                <a:cs typeface="Arial"/>
              </a:rPr>
              <a:t>Insurance</a:t>
            </a:r>
            <a:r>
              <a:rPr lang="fr-CA" sz="1600" b="1" dirty="0">
                <a:solidFill>
                  <a:srgbClr val="425585"/>
                </a:solidFill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fr-CA" sz="1600" b="1" dirty="0" err="1">
                <a:solidFill>
                  <a:srgbClr val="425585"/>
                </a:solidFill>
                <a:latin typeface="Arial"/>
                <a:ea typeface="Times New Roman" panose="02020603050405020304" pitchFamily="18" charset="0"/>
                <a:cs typeface="Arial"/>
              </a:rPr>
              <a:t>Industry</a:t>
            </a:r>
            <a:endParaRPr lang="fr-CA" sz="1600" b="1" dirty="0">
              <a:solidFill>
                <a:srgbClr val="425585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latin typeface="Arial"/>
                <a:ea typeface="Times New Roman" panose="02020603050405020304" pitchFamily="18" charset="0"/>
                <a:cs typeface="Arial"/>
              </a:rPr>
              <a:t>The Personal leads the industry and maintains the top tier</a:t>
            </a:r>
            <a:endParaRPr kumimoji="0" lang="fr-CA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91570E-6B2A-7350-69D7-575D6CC5C5E6}"/>
              </a:ext>
            </a:extLst>
          </p:cNvPr>
          <p:cNvSpPr txBox="1"/>
          <p:nvPr/>
        </p:nvSpPr>
        <p:spPr>
          <a:xfrm>
            <a:off x="7888727" y="6407541"/>
            <a:ext cx="2391346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as of December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9E898-39CE-BD50-ABF8-AAA7314B1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31" y="1484055"/>
            <a:ext cx="11037424" cy="41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rnSeWVRL7dGTuFKx_J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8F839DE80E44CA3051CF66B888AB4" ma:contentTypeVersion="22" ma:contentTypeDescription="Create a new document." ma:contentTypeScope="" ma:versionID="c46ba5607b2046988d0b94361e74a309">
  <xsd:schema xmlns:xsd="http://www.w3.org/2001/XMLSchema" xmlns:xs="http://www.w3.org/2001/XMLSchema" xmlns:p="http://schemas.microsoft.com/office/2006/metadata/properties" xmlns:ns2="ca6b6448-f646-4839-af1a-6942ca628ddc" xmlns:ns3="7eb59f85-35ba-44bc-bde8-b7ed347a2c31" targetNamespace="http://schemas.microsoft.com/office/2006/metadata/properties" ma:root="true" ma:fieldsID="7bf3636af2913733d547500ede6331e7" ns2:_="" ns3:_="">
    <xsd:import namespace="ca6b6448-f646-4839-af1a-6942ca628ddc"/>
    <xsd:import namespace="7eb59f85-35ba-44bc-bde8-b7ed347a2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Year" minOccurs="0"/>
                <xsd:element ref="ns2:MediaServiceLocation" minOccurs="0"/>
                <xsd:element ref="ns2:MediaServiceSearchProperties" minOccurs="0"/>
                <xsd:element ref="ns2:Group_x0023_" minOccurs="0"/>
                <xsd:element ref="ns2:YearofEntry" minOccurs="0"/>
                <xsd:element ref="ns2:AccountManager" minOccurs="0"/>
                <xsd:element ref="ns2:Reg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b6448-f646-4839-af1a-6942ca628d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fd5e965-6d1d-4020-ac90-5b28cbd0e4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Year" ma:index="21" nillable="true" ma:displayName="Year" ma:format="Dropdown" ma:internalName="Year">
      <xsd:simpleType>
        <xsd:restriction base="dms:Choice">
          <xsd:enumeration value="2023"/>
          <xsd:enumeration value="2024"/>
          <xsd:enumeration value="202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Group_x0023_" ma:index="24" nillable="true" ma:displayName="Group #" ma:format="Dropdown" ma:internalName="Group_x0023_">
      <xsd:simpleType>
        <xsd:restriction base="dms:Text">
          <xsd:maxLength value="255"/>
        </xsd:restriction>
      </xsd:simpleType>
    </xsd:element>
    <xsd:element name="YearofEntry" ma:index="25" nillable="true" ma:displayName="Year of Entry" ma:format="Dropdown" ma:internalName="YearofEntry">
      <xsd:simpleType>
        <xsd:restriction base="dms:Text">
          <xsd:maxLength value="255"/>
        </xsd:restriction>
      </xsd:simpleType>
    </xsd:element>
    <xsd:element name="AccountManager" ma:index="26" nillable="true" ma:displayName="Account Manager" ma:format="Dropdown" ma:list="UserInfo" ma:SharePointGroup="0" ma:internalName="AccountManag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27" nillable="true" ma:displayName="Region" ma:format="Dropdown" ma:internalName="Region">
      <xsd:simpleType>
        <xsd:restriction base="dms:Choice">
          <xsd:enumeration value="OAW"/>
          <xsd:enumeration value="Québe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9f85-35ba-44bc-bde8-b7ed347a2c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0014d6b-ede4-4c2f-8c2b-ea3ed98ad381}" ma:internalName="TaxCatchAll" ma:showField="CatchAllData" ma:web="7eb59f85-35ba-44bc-bde8-b7ed347a2c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b59f85-35ba-44bc-bde8-b7ed347a2c31" xsi:nil="true"/>
    <AccountManager xmlns="ca6b6448-f646-4839-af1a-6942ca628ddc">
      <UserInfo>
        <DisplayName/>
        <AccountId xsi:nil="true"/>
        <AccountType/>
      </UserInfo>
    </AccountManager>
    <lcf76f155ced4ddcb4097134ff3c332f xmlns="ca6b6448-f646-4839-af1a-6942ca628ddc">
      <Terms xmlns="http://schemas.microsoft.com/office/infopath/2007/PartnerControls"/>
    </lcf76f155ced4ddcb4097134ff3c332f>
    <YearofEntry xmlns="ca6b6448-f646-4839-af1a-6942ca628ddc" xsi:nil="true"/>
    <Region xmlns="ca6b6448-f646-4839-af1a-6942ca628ddc" xsi:nil="true"/>
    <Year xmlns="ca6b6448-f646-4839-af1a-6942ca628ddc" xsi:nil="true"/>
    <Group_x0023_ xmlns="ca6b6448-f646-4839-af1a-6942ca628ddc" xsi:nil="true"/>
    <SharedWithUsers xmlns="7eb59f85-35ba-44bc-bde8-b7ed347a2c31">
      <UserInfo>
        <DisplayName>Michael Gazzola</DisplayName>
        <AccountId>39</AccountId>
        <AccountType/>
      </UserInfo>
      <UserInfo>
        <DisplayName>Olga Dragas</DisplayName>
        <AccountId>64</AccountId>
        <AccountType/>
      </UserInfo>
      <UserInfo>
        <DisplayName>Roger Demas</DisplayName>
        <AccountId>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D6572F-9511-418D-92DC-CF159939C73B}">
  <ds:schemaRefs>
    <ds:schemaRef ds:uri="7eb59f85-35ba-44bc-bde8-b7ed347a2c31"/>
    <ds:schemaRef ds:uri="ca6b6448-f646-4839-af1a-6942ca628d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832F70-62A5-4C88-A868-22BD53EE658F}">
  <ds:schemaRefs>
    <ds:schemaRef ds:uri="7eb59f85-35ba-44bc-bde8-b7ed347a2c31"/>
    <ds:schemaRef ds:uri="http://schemas.microsoft.com/office/2006/metadata/properties"/>
    <ds:schemaRef ds:uri="http://purl.org/dc/terms/"/>
    <ds:schemaRef ds:uri="ca6b6448-f646-4839-af1a-6942ca628ddc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F509D8-A792-4601-9E16-2DCE7EC9F9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1118</Words>
  <Application>Microsoft Office PowerPoint</Application>
  <PresentationFormat>Widescreen</PresentationFormat>
  <Paragraphs>165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.PingFangSC-Regular</vt:lpstr>
      <vt:lpstr>Aptos</vt:lpstr>
      <vt:lpstr>Arial</vt:lpstr>
      <vt:lpstr>Calibri</vt:lpstr>
      <vt:lpstr>Calibri Light</vt:lpstr>
      <vt:lpstr>Wigrum</vt:lpstr>
      <vt:lpstr>Wingdings</vt:lpstr>
      <vt:lpstr>Office Theme</vt:lpstr>
      <vt:lpstr>Custom Design</vt:lpstr>
      <vt:lpstr>Diapositive think-cell</vt:lpstr>
      <vt:lpstr>PowerPoint Presentation</vt:lpstr>
      <vt:lpstr>PowerPoint Presentation</vt:lpstr>
      <vt:lpstr>Over 50 years!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Additional Savings &amp; Benefits</vt:lpstr>
      <vt:lpstr>PowerPoint Presentation</vt:lpstr>
      <vt:lpstr>We want to be your partner!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Marinacci</dc:creator>
  <cp:lastModifiedBy>Roger Demas</cp:lastModifiedBy>
  <cp:revision>7</cp:revision>
  <dcterms:created xsi:type="dcterms:W3CDTF">2024-03-15T15:42:55Z</dcterms:created>
  <dcterms:modified xsi:type="dcterms:W3CDTF">2025-05-23T18:43:15Z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0x0101003968F839DE80E44CA3051CF66B888AB4</vt:lpwstr>
  </property>
  <property fmtid="{D5CDD505-2E9C-101B-9397-08002B2CF9AE}" pid="3" name="MediaServiceImageTags">
    <vt:lpwstr/>
  </property>
</Properties>
</file>